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omments/modernComment_144_30AD34BF.xml" ContentType="application/vnd.ms-powerpoint.comment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4"/>
  </p:notesMasterIdLst>
  <p:sldIdLst>
    <p:sldId id="369" r:id="rId2"/>
    <p:sldId id="465" r:id="rId3"/>
    <p:sldId id="466" r:id="rId4"/>
    <p:sldId id="371" r:id="rId5"/>
    <p:sldId id="348" r:id="rId6"/>
    <p:sldId id="463" r:id="rId7"/>
    <p:sldId id="464" r:id="rId8"/>
    <p:sldId id="415" r:id="rId9"/>
    <p:sldId id="416" r:id="rId10"/>
    <p:sldId id="407" r:id="rId11"/>
    <p:sldId id="469" r:id="rId12"/>
    <p:sldId id="470" r:id="rId13"/>
    <p:sldId id="282" r:id="rId14"/>
    <p:sldId id="471" r:id="rId15"/>
    <p:sldId id="472" r:id="rId16"/>
    <p:sldId id="405" r:id="rId17"/>
    <p:sldId id="473" r:id="rId18"/>
    <p:sldId id="468" r:id="rId19"/>
    <p:sldId id="420" r:id="rId20"/>
    <p:sldId id="406" r:id="rId21"/>
    <p:sldId id="422" r:id="rId22"/>
    <p:sldId id="474" r:id="rId23"/>
    <p:sldId id="260" r:id="rId24"/>
    <p:sldId id="261" r:id="rId25"/>
    <p:sldId id="262" r:id="rId26"/>
    <p:sldId id="263" r:id="rId27"/>
    <p:sldId id="264" r:id="rId28"/>
    <p:sldId id="365" r:id="rId29"/>
    <p:sldId id="366" r:id="rId30"/>
    <p:sldId id="367" r:id="rId31"/>
    <p:sldId id="265" r:id="rId32"/>
    <p:sldId id="280" r:id="rId33"/>
    <p:sldId id="277" r:id="rId34"/>
    <p:sldId id="283" r:id="rId35"/>
    <p:sldId id="357" r:id="rId36"/>
    <p:sldId id="284" r:id="rId37"/>
    <p:sldId id="285" r:id="rId38"/>
    <p:sldId id="286" r:id="rId39"/>
    <p:sldId id="287" r:id="rId40"/>
    <p:sldId id="334" r:id="rId41"/>
    <p:sldId id="335" r:id="rId42"/>
    <p:sldId id="338" r:id="rId43"/>
    <p:sldId id="337" r:id="rId44"/>
    <p:sldId id="290" r:id="rId45"/>
    <p:sldId id="339" r:id="rId46"/>
    <p:sldId id="340" r:id="rId47"/>
    <p:sldId id="341" r:id="rId48"/>
    <p:sldId id="342" r:id="rId49"/>
    <p:sldId id="359" r:id="rId50"/>
    <p:sldId id="360" r:id="rId51"/>
    <p:sldId id="448" r:id="rId52"/>
    <p:sldId id="440" r:id="rId53"/>
    <p:sldId id="441" r:id="rId54"/>
    <p:sldId id="439" r:id="rId55"/>
    <p:sldId id="436" r:id="rId56"/>
    <p:sldId id="442" r:id="rId57"/>
    <p:sldId id="451" r:id="rId58"/>
    <p:sldId id="476" r:id="rId59"/>
    <p:sldId id="475" r:id="rId60"/>
    <p:sldId id="445" r:id="rId61"/>
    <p:sldId id="460" r:id="rId62"/>
    <p:sldId id="461" r:id="rId63"/>
    <p:sldId id="462" r:id="rId64"/>
    <p:sldId id="467" r:id="rId65"/>
    <p:sldId id="291" r:id="rId66"/>
    <p:sldId id="292" r:id="rId67"/>
    <p:sldId id="351" r:id="rId68"/>
    <p:sldId id="330" r:id="rId69"/>
    <p:sldId id="331" r:id="rId70"/>
    <p:sldId id="332" r:id="rId71"/>
    <p:sldId id="353" r:id="rId72"/>
    <p:sldId id="354" r:id="rId73"/>
    <p:sldId id="355" r:id="rId74"/>
    <p:sldId id="333" r:id="rId75"/>
    <p:sldId id="298" r:id="rId76"/>
    <p:sldId id="299" r:id="rId77"/>
    <p:sldId id="300" r:id="rId78"/>
    <p:sldId id="352" r:id="rId79"/>
    <p:sldId id="313" r:id="rId80"/>
    <p:sldId id="301" r:id="rId81"/>
    <p:sldId id="302" r:id="rId82"/>
    <p:sldId id="308" r:id="rId83"/>
    <p:sldId id="346" r:id="rId84"/>
    <p:sldId id="314" r:id="rId85"/>
    <p:sldId id="316" r:id="rId86"/>
    <p:sldId id="319" r:id="rId87"/>
    <p:sldId id="361" r:id="rId88"/>
    <p:sldId id="270" r:id="rId89"/>
    <p:sldId id="364" r:id="rId90"/>
    <p:sldId id="317" r:id="rId91"/>
    <p:sldId id="324" r:id="rId92"/>
    <p:sldId id="320" r:id="rId93"/>
    <p:sldId id="321" r:id="rId94"/>
    <p:sldId id="268" r:id="rId95"/>
    <p:sldId id="329" r:id="rId96"/>
    <p:sldId id="457" r:id="rId97"/>
    <p:sldId id="458" r:id="rId98"/>
    <p:sldId id="459" r:id="rId99"/>
    <p:sldId id="325" r:id="rId100"/>
    <p:sldId id="368" r:id="rId101"/>
    <p:sldId id="275" r:id="rId102"/>
    <p:sldId id="350" r:id="rId103"/>
  </p:sldIdLst>
  <p:sldSz cx="18288000" cy="10287000"/>
  <p:notesSz cx="6858000" cy="9144000"/>
  <p:embeddedFontLst>
    <p:embeddedFont>
      <p:font typeface="Calibri" panose="020F0502020204030204" pitchFamily="34" charset="0"/>
      <p:regular r:id="rId105"/>
      <p:bold r:id="rId106"/>
      <p:italic r:id="rId107"/>
      <p:boldItalic r:id="rId108"/>
    </p:embeddedFont>
    <p:embeddedFont>
      <p:font typeface="Consolas" panose="020B0609020204030204" pitchFamily="49" charset="0"/>
      <p:regular r:id="rId109"/>
      <p:bold r:id="rId110"/>
      <p:italic r:id="rId111"/>
      <p:boldItalic r:id="rId112"/>
    </p:embeddedFont>
    <p:embeddedFont>
      <p:font typeface="Gidole" panose="020B0604020202020204" charset="0"/>
      <p:regular r:id="rId113"/>
    </p:embeddedFont>
    <p:embeddedFont>
      <p:font typeface="Impact" panose="020B0806030902050204" pitchFamily="34" charset="0"/>
      <p:regular r:id="rId114"/>
    </p:embeddedFont>
    <p:embeddedFont>
      <p:font typeface="League Spartan" panose="020B0604020202020204" charset="0"/>
      <p:regular r:id="rId115"/>
    </p:embeddedFont>
    <p:embeddedFont>
      <p:font typeface="Open Sans Extra Bold" panose="020B0604020202020204" charset="0"/>
      <p:regular r:id="rId116"/>
    </p:embeddedFont>
    <p:embeddedFont>
      <p:font typeface="Roboto Mono" panose="020B0604020202020204" charset="0"/>
      <p:regular r:id="rId117"/>
      <p:bold r:id="rId118"/>
      <p:italic r:id="rId119"/>
      <p:boldItalic r:id="rId1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369"/>
            <p14:sldId id="465"/>
            <p14:sldId id="466"/>
            <p14:sldId id="371"/>
            <p14:sldId id="348"/>
            <p14:sldId id="463"/>
            <p14:sldId id="464"/>
            <p14:sldId id="415"/>
            <p14:sldId id="416"/>
            <p14:sldId id="407"/>
            <p14:sldId id="469"/>
            <p14:sldId id="470"/>
            <p14:sldId id="282"/>
            <p14:sldId id="471"/>
            <p14:sldId id="472"/>
            <p14:sldId id="405"/>
            <p14:sldId id="473"/>
            <p14:sldId id="468"/>
            <p14:sldId id="420"/>
            <p14:sldId id="406"/>
            <p14:sldId id="422"/>
            <p14:sldId id="474"/>
          </p14:sldIdLst>
        </p14:section>
        <p14:section name="1. EDA in Excel" id="{D36BEA4A-749A-4790-8EF2-7F0913049DA3}">
          <p14:sldIdLst>
            <p14:sldId id="260"/>
            <p14:sldId id="261"/>
            <p14:sldId id="262"/>
            <p14:sldId id="263"/>
            <p14:sldId id="264"/>
            <p14:sldId id="365"/>
            <p14:sldId id="366"/>
            <p14:sldId id="367"/>
            <p14:sldId id="265"/>
            <p14:sldId id="280"/>
            <p14:sldId id="277"/>
            <p14:sldId id="283"/>
            <p14:sldId id="357"/>
            <p14:sldId id="284"/>
            <p14:sldId id="285"/>
            <p14:sldId id="286"/>
            <p14:sldId id="287"/>
            <p14:sldId id="334"/>
            <p14:sldId id="335"/>
            <p14:sldId id="338"/>
            <p14:sldId id="337"/>
            <p14:sldId id="290"/>
            <p14:sldId id="339"/>
            <p14:sldId id="340"/>
            <p14:sldId id="341"/>
            <p14:sldId id="342"/>
            <p14:sldId id="359"/>
            <p14:sldId id="360"/>
            <p14:sldId id="448"/>
            <p14:sldId id="440"/>
            <p14:sldId id="441"/>
            <p14:sldId id="439"/>
            <p14:sldId id="436"/>
            <p14:sldId id="442"/>
            <p14:sldId id="451"/>
            <p14:sldId id="476"/>
            <p14:sldId id="475"/>
            <p14:sldId id="445"/>
            <p14:sldId id="460"/>
            <p14:sldId id="461"/>
            <p14:sldId id="462"/>
            <p14:sldId id="467"/>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8"/>
            <p14:sldId id="299"/>
            <p14:sldId id="300"/>
            <p14:sldId id="352"/>
            <p14:sldId id="313"/>
            <p14:sldId id="301"/>
            <p14:sldId id="302"/>
            <p14:sldId id="308"/>
            <p14:sldId id="346"/>
            <p14:sldId id="314"/>
          </p14:sldIdLst>
        </p14:section>
        <p14:section name="3. t-tests for business impact" id="{4A105B42-97ED-4D16-9FCD-B81D11DB0110}">
          <p14:sldIdLst>
            <p14:sldId id="316"/>
            <p14:sldId id="319"/>
            <p14:sldId id="361"/>
            <p14:sldId id="270"/>
            <p14:sldId id="364"/>
            <p14:sldId id="317"/>
            <p14:sldId id="324"/>
            <p14:sldId id="320"/>
            <p14:sldId id="321"/>
            <p14:sldId id="268"/>
            <p14:sldId id="329"/>
            <p14:sldId id="457"/>
            <p14:sldId id="458"/>
            <p14:sldId id="459"/>
          </p14:sldIdLst>
        </p14:section>
        <p14:section name="4. Conclusion" id="{A4138F31-BD73-4858-9C6C-68D5E4BFA6DB}">
          <p14:sldIdLst>
            <p14:sldId id="325"/>
            <p14:sldId id="36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684158-E8C8-9BE0-21EB-718D906F94A5}" name="George Mount" initials="GM" userId="S::george@stringfestanalytics.com::22d0b802-afc6-4b8f-ba57-7a855d9692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59" d="100"/>
          <a:sy n="59" d="100"/>
        </p:scale>
        <p:origin x="1413" y="57"/>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3.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font" Target="fonts/font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9.fntdata"/><Relationship Id="rId118" Type="http://schemas.openxmlformats.org/officeDocument/2006/relationships/font" Target="fonts/font1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4.fntdata"/><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0.fntdata"/><Relationship Id="rId119" Type="http://schemas.openxmlformats.org/officeDocument/2006/relationships/font" Target="fonts/font15.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120" Type="http://schemas.openxmlformats.org/officeDocument/2006/relationships/font" Target="fonts/font16.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126"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modernComment_144_30AD34BF.xml><?xml version="1.0" encoding="utf-8"?>
<p188:cmLst xmlns:a="http://schemas.openxmlformats.org/drawingml/2006/main" xmlns:r="http://schemas.openxmlformats.org/officeDocument/2006/relationships" xmlns:p188="http://schemas.microsoft.com/office/powerpoint/2018/8/main">
  <p188:cm id="{2501B184-E294-483D-BA4D-2A53E865BB19}" authorId="{A7684158-E8C8-9BE0-21EB-718D906F94A5}" created="2022-11-25T18:36:11.992">
    <ac:txMkLst xmlns:ac="http://schemas.microsoft.com/office/drawing/2013/main/command">
      <pc:docMk xmlns:pc="http://schemas.microsoft.com/office/powerpoint/2013/main/command"/>
      <pc:sldMk xmlns:pc="http://schemas.microsoft.com/office/powerpoint/2013/main/command" cId="816657599" sldId="324"/>
      <ac:spMk id="10" creationId="{00000000-0000-0000-0000-000000000000}"/>
      <ac:txMk cp="23" len="90">
        <ac:context len="114" hash="2910711416"/>
      </ac:txMk>
    </ac:txMkLst>
    <p188:pos x="9731438" y="739045"/>
    <p188:txBody>
      <a:bodyPr/>
      <a:lstStyle/>
      <a:p>
        <a:r>
          <a:rPr lang="en-US"/>
          <a:t>This might be good for a reusable function!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10666758" y="4893295"/>
          <a:ext cx="1662869" cy="337589"/>
        </a:xfrm>
        <a:custGeom>
          <a:avLst/>
          <a:gdLst/>
          <a:ahLst/>
          <a:cxnLst/>
          <a:rect l="0" t="0" r="0" b="0"/>
          <a:pathLst>
            <a:path>
              <a:moveTo>
                <a:pt x="0" y="0"/>
              </a:moveTo>
              <a:lnTo>
                <a:pt x="0" y="170134"/>
              </a:lnTo>
              <a:lnTo>
                <a:pt x="1662869" y="170134"/>
              </a:lnTo>
              <a:lnTo>
                <a:pt x="1662869"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9382422" y="4893295"/>
          <a:ext cx="1284336" cy="337589"/>
        </a:xfrm>
        <a:custGeom>
          <a:avLst/>
          <a:gdLst/>
          <a:ahLst/>
          <a:cxnLst/>
          <a:rect l="0" t="0" r="0" b="0"/>
          <a:pathLst>
            <a:path>
              <a:moveTo>
                <a:pt x="1284336" y="0"/>
              </a:moveTo>
              <a:lnTo>
                <a:pt x="128433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7266651" y="3483994"/>
          <a:ext cx="3400107" cy="337589"/>
        </a:xfrm>
        <a:custGeom>
          <a:avLst/>
          <a:gdLst/>
          <a:ahLst/>
          <a:cxnLst/>
          <a:rect l="0" t="0" r="0" b="0"/>
          <a:pathLst>
            <a:path>
              <a:moveTo>
                <a:pt x="0" y="0"/>
              </a:moveTo>
              <a:lnTo>
                <a:pt x="0" y="170134"/>
              </a:lnTo>
              <a:lnTo>
                <a:pt x="3400107" y="170134"/>
              </a:lnTo>
              <a:lnTo>
                <a:pt x="3400107"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3488010" y="4893295"/>
          <a:ext cx="2947206" cy="337589"/>
        </a:xfrm>
        <a:custGeom>
          <a:avLst/>
          <a:gdLst/>
          <a:ahLst/>
          <a:cxnLst/>
          <a:rect l="0" t="0" r="0" b="0"/>
          <a:pathLst>
            <a:path>
              <a:moveTo>
                <a:pt x="0" y="0"/>
              </a:moveTo>
              <a:lnTo>
                <a:pt x="0" y="170134"/>
              </a:lnTo>
              <a:lnTo>
                <a:pt x="2947206" y="170134"/>
              </a:lnTo>
              <a:lnTo>
                <a:pt x="2947206"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3442290" y="4893295"/>
          <a:ext cx="91440" cy="337589"/>
        </a:xfrm>
        <a:custGeom>
          <a:avLst/>
          <a:gdLst/>
          <a:ahLst/>
          <a:cxnLst/>
          <a:rect l="0" t="0" r="0" b="0"/>
          <a:pathLst>
            <a:path>
              <a:moveTo>
                <a:pt x="45720" y="0"/>
              </a:moveTo>
              <a:lnTo>
                <a:pt x="45720" y="337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540804" y="4893295"/>
          <a:ext cx="2947206" cy="337589"/>
        </a:xfrm>
        <a:custGeom>
          <a:avLst/>
          <a:gdLst/>
          <a:ahLst/>
          <a:cxnLst/>
          <a:rect l="0" t="0" r="0" b="0"/>
          <a:pathLst>
            <a:path>
              <a:moveTo>
                <a:pt x="2947206" y="0"/>
              </a:moveTo>
              <a:lnTo>
                <a:pt x="294720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3488010" y="3483994"/>
          <a:ext cx="3778641" cy="337589"/>
        </a:xfrm>
        <a:custGeom>
          <a:avLst/>
          <a:gdLst/>
          <a:ahLst/>
          <a:cxnLst/>
          <a:rect l="0" t="0" r="0" b="0"/>
          <a:pathLst>
            <a:path>
              <a:moveTo>
                <a:pt x="3778641" y="0"/>
              </a:moveTo>
              <a:lnTo>
                <a:pt x="3778641"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6730795" y="24122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7802507" y="24096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7802507" y="2409604"/>
        <a:ext cx="1607566" cy="1071711"/>
      </dsp:txXfrm>
    </dsp:sp>
    <dsp:sp modelId="{0EC82F2C-CA1B-4A34-AF62-64A49F0907A9}">
      <dsp:nvSpPr>
        <dsp:cNvPr id="0" name=""/>
        <dsp:cNvSpPr/>
      </dsp:nvSpPr>
      <dsp:spPr>
        <a:xfrm>
          <a:off x="2952154"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4023866" y="38189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4023866" y="3818904"/>
        <a:ext cx="1607566" cy="1071711"/>
      </dsp:txXfrm>
    </dsp:sp>
    <dsp:sp modelId="{C1CF1683-1A9D-4D43-9406-72AFC8B9CC57}">
      <dsp:nvSpPr>
        <dsp:cNvPr id="0" name=""/>
        <dsp:cNvSpPr/>
      </dsp:nvSpPr>
      <dsp:spPr>
        <a:xfrm>
          <a:off x="4948"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1076659"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076659" y="5228205"/>
        <a:ext cx="1607566" cy="1071711"/>
      </dsp:txXfrm>
    </dsp:sp>
    <dsp:sp modelId="{75BE8E6F-2998-418F-AA21-610C3926C412}">
      <dsp:nvSpPr>
        <dsp:cNvPr id="0" name=""/>
        <dsp:cNvSpPr/>
      </dsp:nvSpPr>
      <dsp:spPr>
        <a:xfrm>
          <a:off x="2952154"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4023866"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4023866" y="5228205"/>
        <a:ext cx="1607566" cy="1071711"/>
      </dsp:txXfrm>
    </dsp:sp>
    <dsp:sp modelId="{A97A5EC9-C14B-445C-BAC2-BDF992A5A4A0}">
      <dsp:nvSpPr>
        <dsp:cNvPr id="0" name=""/>
        <dsp:cNvSpPr/>
      </dsp:nvSpPr>
      <dsp:spPr>
        <a:xfrm>
          <a:off x="5899360"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6971072"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6971072" y="5228205"/>
        <a:ext cx="1607566" cy="1071711"/>
      </dsp:txXfrm>
    </dsp:sp>
    <dsp:sp modelId="{0D703642-B286-4FCF-919D-492CEAD1AAEF}">
      <dsp:nvSpPr>
        <dsp:cNvPr id="0" name=""/>
        <dsp:cNvSpPr/>
      </dsp:nvSpPr>
      <dsp:spPr>
        <a:xfrm>
          <a:off x="10130903"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11320577" y="3810395"/>
          <a:ext cx="2364634"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11320577" y="3810395"/>
        <a:ext cx="2364634" cy="1071711"/>
      </dsp:txXfrm>
    </dsp:sp>
    <dsp:sp modelId="{29FF6941-A2F0-4F5E-A260-FA54E556977F}">
      <dsp:nvSpPr>
        <dsp:cNvPr id="0" name=""/>
        <dsp:cNvSpPr/>
      </dsp:nvSpPr>
      <dsp:spPr>
        <a:xfrm>
          <a:off x="8846566"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9918278"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9918278" y="5228205"/>
        <a:ext cx="1607566" cy="1071711"/>
      </dsp:txXfrm>
    </dsp:sp>
    <dsp:sp modelId="{1AB78844-7EEA-4FFA-A269-1431E985F8E1}">
      <dsp:nvSpPr>
        <dsp:cNvPr id="0" name=""/>
        <dsp:cNvSpPr/>
      </dsp:nvSpPr>
      <dsp:spPr>
        <a:xfrm>
          <a:off x="11793773"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2865484"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2865484" y="5228205"/>
        <a:ext cx="1607566" cy="1071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5881687" y="4073326"/>
          <a:ext cx="4976812" cy="570071"/>
        </a:xfrm>
        <a:custGeom>
          <a:avLst/>
          <a:gdLst/>
          <a:ahLst/>
          <a:cxnLst/>
          <a:rect l="0" t="0" r="0" b="0"/>
          <a:pathLst>
            <a:path>
              <a:moveTo>
                <a:pt x="0" y="0"/>
              </a:moveTo>
              <a:lnTo>
                <a:pt x="0" y="287297"/>
              </a:lnTo>
              <a:lnTo>
                <a:pt x="4976812" y="287297"/>
              </a:lnTo>
              <a:lnTo>
                <a:pt x="4976812"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5835967" y="4073326"/>
          <a:ext cx="91440" cy="570071"/>
        </a:xfrm>
        <a:custGeom>
          <a:avLst/>
          <a:gdLst/>
          <a:ahLst/>
          <a:cxnLst/>
          <a:rect l="0" t="0" r="0" b="0"/>
          <a:pathLst>
            <a:path>
              <a:moveTo>
                <a:pt x="45720" y="0"/>
              </a:moveTo>
              <a:lnTo>
                <a:pt x="45720" y="5700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904875" y="4073326"/>
          <a:ext cx="4976812" cy="570071"/>
        </a:xfrm>
        <a:custGeom>
          <a:avLst/>
          <a:gdLst/>
          <a:ahLst/>
          <a:cxnLst/>
          <a:rect l="0" t="0" r="0" b="0"/>
          <a:pathLst>
            <a:path>
              <a:moveTo>
                <a:pt x="4976812" y="0"/>
              </a:moveTo>
              <a:lnTo>
                <a:pt x="4976812" y="287297"/>
              </a:lnTo>
              <a:lnTo>
                <a:pt x="0" y="287297"/>
              </a:lnTo>
              <a:lnTo>
                <a:pt x="0"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4976812" y="2263576"/>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6786562" y="2259052"/>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6786562" y="2259052"/>
        <a:ext cx="2714624" cy="1809749"/>
      </dsp:txXfrm>
    </dsp:sp>
    <dsp:sp modelId="{1AC472DA-DC50-427A-B9B6-8D4AF1A721C6}">
      <dsp:nvSpPr>
        <dsp:cNvPr id="0" name=""/>
        <dsp:cNvSpPr/>
      </dsp:nvSpPr>
      <dsp:spPr>
        <a:xfrm>
          <a:off x="0"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809750"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809750" y="4638873"/>
        <a:ext cx="2714624" cy="1809749"/>
      </dsp:txXfrm>
    </dsp:sp>
    <dsp:sp modelId="{D85368BC-4140-4808-9EB8-986D185EC83E}">
      <dsp:nvSpPr>
        <dsp:cNvPr id="0" name=""/>
        <dsp:cNvSpPr/>
      </dsp:nvSpPr>
      <dsp:spPr>
        <a:xfrm>
          <a:off x="4976812"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6786562"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6786562" y="4638873"/>
        <a:ext cx="2714624" cy="1809749"/>
      </dsp:txXfrm>
    </dsp:sp>
    <dsp:sp modelId="{3F43EA89-FA96-41DA-8746-DDC9B854BA79}">
      <dsp:nvSpPr>
        <dsp:cNvPr id="0" name=""/>
        <dsp:cNvSpPr/>
      </dsp:nvSpPr>
      <dsp:spPr>
        <a:xfrm>
          <a:off x="9953624"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11763374"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11763374" y="4638873"/>
        <a:ext cx="2714624" cy="180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5675969" y="2136351"/>
          <a:ext cx="2865555" cy="656472"/>
        </a:xfrm>
        <a:custGeom>
          <a:avLst/>
          <a:gdLst/>
          <a:ahLst/>
          <a:cxnLst/>
          <a:rect l="0" t="0" r="0" b="0"/>
          <a:pathLst>
            <a:path>
              <a:moveTo>
                <a:pt x="0" y="0"/>
              </a:moveTo>
              <a:lnTo>
                <a:pt x="0" y="330841"/>
              </a:lnTo>
              <a:lnTo>
                <a:pt x="2865555" y="330841"/>
              </a:lnTo>
              <a:lnTo>
                <a:pt x="2865555"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2810414" y="2136351"/>
          <a:ext cx="2865555" cy="656472"/>
        </a:xfrm>
        <a:custGeom>
          <a:avLst/>
          <a:gdLst/>
          <a:ahLst/>
          <a:cxnLst/>
          <a:rect l="0" t="0" r="0" b="0"/>
          <a:pathLst>
            <a:path>
              <a:moveTo>
                <a:pt x="2865555" y="0"/>
              </a:moveTo>
              <a:lnTo>
                <a:pt x="2865555" y="330841"/>
              </a:lnTo>
              <a:lnTo>
                <a:pt x="0" y="330841"/>
              </a:lnTo>
              <a:lnTo>
                <a:pt x="0"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4633949" y="52311"/>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6717989" y="47101"/>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6717989" y="47101"/>
        <a:ext cx="3126060" cy="2084040"/>
      </dsp:txXfrm>
    </dsp:sp>
    <dsp:sp modelId="{67C8F230-14DA-4915-AC64-0BE854565119}">
      <dsp:nvSpPr>
        <dsp:cNvPr id="0" name=""/>
        <dsp:cNvSpPr/>
      </dsp:nvSpPr>
      <dsp:spPr>
        <a:xfrm>
          <a:off x="1768394"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3852434"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3852434" y="2787614"/>
        <a:ext cx="3126060" cy="2084040"/>
      </dsp:txXfrm>
    </dsp:sp>
    <dsp:sp modelId="{F6FCE74B-C810-4F6D-AE26-0B5E51B1B26E}">
      <dsp:nvSpPr>
        <dsp:cNvPr id="0" name=""/>
        <dsp:cNvSpPr/>
      </dsp:nvSpPr>
      <dsp:spPr>
        <a:xfrm>
          <a:off x="7499505"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9583545"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9583545" y="2787614"/>
        <a:ext cx="3126060" cy="208404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https://swiy.co/musopen</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316890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comes to mind when you think of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223047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12</a:t>
            </a:fld>
            <a:endParaRPr lang="en-US"/>
          </a:p>
        </p:txBody>
      </p:sp>
    </p:spTree>
    <p:extLst>
      <p:ext uri="{BB962C8B-B14F-4D97-AF65-F5344CB8AC3E}">
        <p14:creationId xmlns:p14="http://schemas.microsoft.com/office/powerpoint/2010/main" val="4260665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15</a:t>
            </a:fld>
            <a:endParaRPr lang="en-US"/>
          </a:p>
        </p:txBody>
      </p:sp>
    </p:spTree>
    <p:extLst>
      <p:ext uri="{BB962C8B-B14F-4D97-AF65-F5344CB8AC3E}">
        <p14:creationId xmlns:p14="http://schemas.microsoft.com/office/powerpoint/2010/main" val="3894943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100282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33338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19</a:t>
            </a:fld>
            <a:endParaRPr lang="en-US"/>
          </a:p>
        </p:txBody>
      </p:sp>
    </p:spTree>
    <p:extLst>
      <p:ext uri="{BB962C8B-B14F-4D97-AF65-F5344CB8AC3E}">
        <p14:creationId xmlns:p14="http://schemas.microsoft.com/office/powerpoint/2010/main" val="2076419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180725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741417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483526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94227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1612588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you will see R’s equivalent to some of those features you saw with Python. I think that for different reasons Python seems to be taking the lead on Excel automation, but R has some pretty robust features and in some ways are richer than Python’s. </a:t>
            </a:r>
          </a:p>
        </p:txBody>
      </p:sp>
      <p:sp>
        <p:nvSpPr>
          <p:cNvPr id="4" name="Slide Number Placeholder 3"/>
          <p:cNvSpPr>
            <a:spLocks noGrp="1"/>
          </p:cNvSpPr>
          <p:nvPr>
            <p:ph type="sldNum" sz="quarter" idx="5"/>
          </p:nvPr>
        </p:nvSpPr>
        <p:spPr/>
        <p:txBody>
          <a:bodyPr/>
          <a:lstStyle/>
          <a:p>
            <a:fld id="{3BB66621-ADCC-4EF8-8003-B9D3E881DCD2}" type="slidenum">
              <a:rPr lang="en-US" smtClean="0"/>
              <a:t>54</a:t>
            </a:fld>
            <a:endParaRPr lang="en-US"/>
          </a:p>
        </p:txBody>
      </p:sp>
    </p:spTree>
    <p:extLst>
      <p:ext uri="{BB962C8B-B14F-4D97-AF65-F5344CB8AC3E}">
        <p14:creationId xmlns:p14="http://schemas.microsoft.com/office/powerpoint/2010/main" val="4026763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you will see R’s equivalent to some of those features you saw with Python. I think that for different reasons Python seems to be taking the lead on Excel automation, but R has some pretty robust features and in some ways are richer than Python’s. </a:t>
            </a:r>
          </a:p>
        </p:txBody>
      </p:sp>
      <p:sp>
        <p:nvSpPr>
          <p:cNvPr id="4" name="Slide Number Placeholder 3"/>
          <p:cNvSpPr>
            <a:spLocks noGrp="1"/>
          </p:cNvSpPr>
          <p:nvPr>
            <p:ph type="sldNum" sz="quarter" idx="5"/>
          </p:nvPr>
        </p:nvSpPr>
        <p:spPr/>
        <p:txBody>
          <a:bodyPr/>
          <a:lstStyle/>
          <a:p>
            <a:fld id="{3BB66621-ADCC-4EF8-8003-B9D3E881DCD2}" type="slidenum">
              <a:rPr lang="en-US" smtClean="0"/>
              <a:t>56</a:t>
            </a:fld>
            <a:endParaRPr lang="en-US"/>
          </a:p>
        </p:txBody>
      </p:sp>
    </p:spTree>
    <p:extLst>
      <p:ext uri="{BB962C8B-B14F-4D97-AF65-F5344CB8AC3E}">
        <p14:creationId xmlns:p14="http://schemas.microsoft.com/office/powerpoint/2010/main" val="2188715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3691377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61</a:t>
            </a:fld>
            <a:endParaRPr lang="en-US"/>
          </a:p>
        </p:txBody>
      </p:sp>
    </p:spTree>
    <p:extLst>
      <p:ext uri="{BB962C8B-B14F-4D97-AF65-F5344CB8AC3E}">
        <p14:creationId xmlns:p14="http://schemas.microsoft.com/office/powerpoint/2010/main" val="11805055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2630419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63</a:t>
            </a:fld>
            <a:endParaRPr lang="en-US"/>
          </a:p>
        </p:txBody>
      </p:sp>
    </p:spTree>
    <p:extLst>
      <p:ext uri="{BB962C8B-B14F-4D97-AF65-F5344CB8AC3E}">
        <p14:creationId xmlns:p14="http://schemas.microsoft.com/office/powerpoint/2010/main" val="3117079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0916578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28413479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2169043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92</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273243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93</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94</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95</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that you have a fuller perspective on what analytics is and how to do it in Excel, let’s take a look at the future and how different kinds of analytics might be working with Excel. </a:t>
            </a:r>
          </a:p>
        </p:txBody>
      </p:sp>
      <p:sp>
        <p:nvSpPr>
          <p:cNvPr id="4" name="Slide Number Placeholder 3"/>
          <p:cNvSpPr>
            <a:spLocks noGrp="1"/>
          </p:cNvSpPr>
          <p:nvPr>
            <p:ph type="sldNum" sz="quarter" idx="5"/>
          </p:nvPr>
        </p:nvSpPr>
        <p:spPr/>
        <p:txBody>
          <a:bodyPr/>
          <a:lstStyle/>
          <a:p>
            <a:fld id="{F9DB3DAC-CD90-4DD2-80B1-E135CFB4F8DD}" type="slidenum">
              <a:rPr lang="en-US" smtClean="0"/>
              <a:t>96</a:t>
            </a:fld>
            <a:endParaRPr lang="en-US"/>
          </a:p>
        </p:txBody>
      </p:sp>
    </p:spTree>
    <p:extLst>
      <p:ext uri="{BB962C8B-B14F-4D97-AF65-F5344CB8AC3E}">
        <p14:creationId xmlns:p14="http://schemas.microsoft.com/office/powerpoint/2010/main" val="32455793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97</a:t>
            </a:fld>
            <a:endParaRPr lang="en-US"/>
          </a:p>
        </p:txBody>
      </p:sp>
    </p:spTree>
    <p:extLst>
      <p:ext uri="{BB962C8B-B14F-4D97-AF65-F5344CB8AC3E}">
        <p14:creationId xmlns:p14="http://schemas.microsoft.com/office/powerpoint/2010/main" val="13719093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where we will use Azure to predict the sentiment of a bunch of Yelp reviews and then compare these to the original stars left. </a:t>
            </a:r>
          </a:p>
          <a:p>
            <a:endParaRPr lang="en-US" dirty="0"/>
          </a:p>
          <a:p>
            <a:r>
              <a:rPr lang="en-US" dirty="0"/>
              <a:t>This will be our final demo and then there will be some wrap up and next steps. If you are going to the next course there will be a couple of to-do’s for you as well which we’ll walk through. </a:t>
            </a:r>
          </a:p>
        </p:txBody>
      </p:sp>
      <p:sp>
        <p:nvSpPr>
          <p:cNvPr id="4" name="Slide Number Placeholder 3"/>
          <p:cNvSpPr>
            <a:spLocks noGrp="1"/>
          </p:cNvSpPr>
          <p:nvPr>
            <p:ph type="sldNum" sz="quarter" idx="5"/>
          </p:nvPr>
        </p:nvSpPr>
        <p:spPr/>
        <p:txBody>
          <a:bodyPr/>
          <a:lstStyle/>
          <a:p>
            <a:fld id="{3BB66621-ADCC-4EF8-8003-B9D3E881DCD2}" type="slidenum">
              <a:rPr lang="en-US" smtClean="0"/>
              <a:t>98</a:t>
            </a:fld>
            <a:endParaRPr lang="en-US"/>
          </a:p>
        </p:txBody>
      </p:sp>
    </p:spTree>
    <p:extLst>
      <p:ext uri="{BB962C8B-B14F-4D97-AF65-F5344CB8AC3E}">
        <p14:creationId xmlns:p14="http://schemas.microsoft.com/office/powerpoint/2010/main" val="27713968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100</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101</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102</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625376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hyperlink" Target="https://stringfestanalytics.com/book/"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9.png"/><Relationship Id="rId5" Type="http://schemas.openxmlformats.org/officeDocument/2006/relationships/diagramLayout" Target="../diagrams/layout2.xml"/><Relationship Id="rId10" Type="http://schemas.openxmlformats.org/officeDocument/2006/relationships/image" Target="../media/image18.jpeg"/><Relationship Id="rId4" Type="http://schemas.openxmlformats.org/officeDocument/2006/relationships/diagramData" Target="../diagrams/data2.xml"/><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21.jpeg"/><Relationship Id="rId4" Type="http://schemas.openxmlformats.org/officeDocument/2006/relationships/diagramData" Target="../diagrams/data3.xml"/><Relationship Id="rId9"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swiy.co/damx"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s://www.katemarshallmaths.com/chapter-3-bell-shaped-distribution.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hyperlink" Target="https://www.katemarshallmaths.com/chapter-3-bell-shaped-distribution.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5.sv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image" Target="../media/image51.jpeg"/><Relationship Id="rId4" Type="http://schemas.openxmlformats.org/officeDocument/2006/relationships/image" Target="../media/image50.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91.xml.rels><?xml version="1.0" encoding="UTF-8" standalone="yes"?>
<Relationships xmlns="http://schemas.openxmlformats.org/package/2006/relationships"><Relationship Id="rId3" Type="http://schemas.microsoft.com/office/2018/10/relationships/comments" Target="../comments/modernComment_144_30AD34BF.xml"/><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1.png"/><Relationship Id="rId7" Type="http://schemas.openxmlformats.org/officeDocument/2006/relationships/image" Target="../media/image59.sv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235C3-A8D1-9A76-367B-0B001206CDE6}"/>
              </a:ext>
            </a:extLst>
          </p:cNvPr>
          <p:cNvPicPr>
            <a:picLocks noChangeAspect="1"/>
          </p:cNvPicPr>
          <p:nvPr/>
        </p:nvPicPr>
        <p:blipFill>
          <a:blip r:embed="rId3"/>
          <a:stretch>
            <a:fillRect/>
          </a:stretch>
        </p:blipFill>
        <p:spPr>
          <a:xfrm>
            <a:off x="-4313" y="220512"/>
            <a:ext cx="18264996" cy="98459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IS MODERN EXCEL?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6" name="TextBox 5">
            <a:extLst>
              <a:ext uri="{FF2B5EF4-FFF2-40B4-BE49-F238E27FC236}">
                <a16:creationId xmlns:a16="http://schemas.microsoft.com/office/drawing/2014/main" id="{B72B56F1-579F-4CEC-BF86-0455EEB5C6F1}"/>
              </a:ext>
            </a:extLst>
          </p:cNvPr>
          <p:cNvSpPr txBox="1"/>
          <p:nvPr/>
        </p:nvSpPr>
        <p:spPr>
          <a:xfrm>
            <a:off x="857250" y="1943100"/>
            <a:ext cx="8727030" cy="7478970"/>
          </a:xfrm>
          <a:prstGeom prst="rect">
            <a:avLst/>
          </a:prstGeom>
          <a:noFill/>
        </p:spPr>
        <p:txBody>
          <a:bodyPr wrap="square" rtlCol="0">
            <a:spAutoFit/>
          </a:bodyPr>
          <a:lstStyle/>
          <a:p>
            <a:pPr marL="685800" indent="-685800">
              <a:buFont typeface="Arial" panose="020B0604020202020204" pitchFamily="34" charset="0"/>
              <a:buChar char="•"/>
            </a:pPr>
            <a:r>
              <a:rPr lang="en-US" sz="4800" dirty="0">
                <a:latin typeface="Gidole" panose="02000503000000000000" pitchFamily="2" charset="0"/>
                <a:ea typeface="Roboto Mono" pitchFamily="2" charset="0"/>
              </a:rPr>
              <a:t>Historically:</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Power Query</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Power Pivot</a:t>
            </a:r>
          </a:p>
          <a:p>
            <a:pPr marL="1143000" lvl="1" indent="-685800">
              <a:buFont typeface="Arial" panose="020B0604020202020204" pitchFamily="34" charset="0"/>
              <a:buChar char="•"/>
            </a:pPr>
            <a:r>
              <a:rPr lang="en-US" sz="4800" strike="sngStrike" dirty="0">
                <a:latin typeface="Gidole" panose="02000503000000000000" pitchFamily="2" charset="0"/>
                <a:ea typeface="Roboto Mono" pitchFamily="2" charset="0"/>
              </a:rPr>
              <a:t>Power View</a:t>
            </a:r>
          </a:p>
          <a:p>
            <a:pPr marL="685800" indent="-685800">
              <a:buFont typeface="Arial" panose="020B0604020202020204" pitchFamily="34" charset="0"/>
              <a:buChar char="•"/>
            </a:pPr>
            <a:r>
              <a:rPr lang="en-US" sz="4800" dirty="0">
                <a:latin typeface="Gidole" panose="02000503000000000000" pitchFamily="2" charset="0"/>
                <a:ea typeface="Roboto Mono" pitchFamily="2" charset="0"/>
              </a:rPr>
              <a:t>We’ll substitute</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Dynamic arrays</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Python integrations</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Classic Excel</a:t>
            </a:r>
          </a:p>
          <a:p>
            <a:pPr marL="1600200" lvl="2" indent="-685800">
              <a:buFont typeface="Arial" panose="020B0604020202020204" pitchFamily="34" charset="0"/>
              <a:buChar char="•"/>
            </a:pPr>
            <a:r>
              <a:rPr lang="en-US" sz="4800" dirty="0">
                <a:latin typeface="Gidole" panose="02000503000000000000" pitchFamily="2" charset="0"/>
                <a:ea typeface="Roboto Mono" pitchFamily="2" charset="0"/>
              </a:rPr>
              <a:t>Analysis </a:t>
            </a:r>
            <a:r>
              <a:rPr lang="en-US" sz="4800" dirty="0" err="1">
                <a:latin typeface="Gidole" panose="02000503000000000000" pitchFamily="2" charset="0"/>
                <a:ea typeface="Roboto Mono" pitchFamily="2" charset="0"/>
              </a:rPr>
              <a:t>ToolPak</a:t>
            </a:r>
            <a:endParaRPr lang="en-US" sz="4800" dirty="0">
              <a:latin typeface="Gidole" panose="02000503000000000000" pitchFamily="2" charset="0"/>
              <a:ea typeface="Roboto Mono" pitchFamily="2" charset="0"/>
            </a:endParaRPr>
          </a:p>
          <a:p>
            <a:pPr marL="1600200" lvl="2" indent="-685800">
              <a:buFont typeface="Arial" panose="020B0604020202020204" pitchFamily="34" charset="0"/>
              <a:buChar char="•"/>
            </a:pPr>
            <a:r>
              <a:rPr lang="en-US" sz="4800" dirty="0">
                <a:latin typeface="Gidole" panose="02000503000000000000" pitchFamily="2" charset="0"/>
                <a:ea typeface="Roboto Mono" pitchFamily="2" charset="0"/>
              </a:rPr>
              <a:t>PivotTables &amp; Charts</a:t>
            </a:r>
          </a:p>
        </p:txBody>
      </p:sp>
      <p:pic>
        <p:nvPicPr>
          <p:cNvPr id="1026" name="Picture 2">
            <a:extLst>
              <a:ext uri="{FF2B5EF4-FFF2-40B4-BE49-F238E27FC236}">
                <a16:creationId xmlns:a16="http://schemas.microsoft.com/office/drawing/2014/main" id="{A82EB258-40D7-AE51-E9A9-2F1DC213A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784" y="2528633"/>
            <a:ext cx="8168416" cy="653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174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152900"/>
            <a:ext cx="7624318" cy="2846741"/>
          </a:xfrm>
          <a:prstGeom prst="rect">
            <a:avLst/>
          </a:prstGeom>
        </p:spPr>
        <p:txBody>
          <a:bodyPr lIns="0" tIns="0" rIns="0" bIns="0" rtlCol="0" anchor="t">
            <a:spAutoFit/>
          </a:bodyPr>
          <a:lstStyle/>
          <a:p>
            <a:pPr marL="457200" indent="-457200">
              <a:lnSpc>
                <a:spcPct val="150000"/>
              </a:lnSpc>
              <a:buFont typeface="Arial" panose="020B0604020202020204" pitchFamily="34" charset="0"/>
              <a:buChar char="•"/>
            </a:pPr>
            <a:r>
              <a:rPr lang="en-US" sz="6600" spc="340" dirty="0">
                <a:solidFill>
                  <a:schemeClr val="bg1"/>
                </a:solidFill>
                <a:latin typeface="Gidole"/>
                <a:hlinkClick r:id="rId3">
                  <a:extLst>
                    <a:ext uri="{A12FA001-AC4F-418D-AE19-62706E023703}">
                      <ahyp:hlinkClr xmlns:ahyp="http://schemas.microsoft.com/office/drawing/2018/hyperlinkcolor" val="tx"/>
                    </a:ext>
                  </a:extLst>
                </a:hlinkClick>
              </a:rPr>
              <a:t>stringfestanalytics.com/book/</a:t>
            </a:r>
            <a:r>
              <a:rPr lang="en-US" sz="6600" spc="340" dirty="0">
                <a:solidFill>
                  <a:schemeClr val="bg1"/>
                </a:solidFill>
                <a:latin typeface="Gidole"/>
              </a:rPr>
              <a:t>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From Excel to Python and R</a:t>
            </a:r>
            <a:endParaRPr lang="en-US" sz="4200" dirty="0">
              <a:solidFill>
                <a:srgbClr val="FFFFFF"/>
              </a:solidFill>
              <a:latin typeface="League Spartan"/>
            </a:endParaRP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2548" y="839303"/>
            <a:ext cx="6009085"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Data profiling with Power Query</a:t>
            </a:r>
          </a:p>
        </p:txBody>
      </p:sp>
    </p:spTree>
    <p:extLst>
      <p:ext uri="{BB962C8B-B14F-4D97-AF65-F5344CB8AC3E}">
        <p14:creationId xmlns:p14="http://schemas.microsoft.com/office/powerpoint/2010/main" val="3059470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20861" y="170082"/>
            <a:ext cx="15964220" cy="1200329"/>
          </a:xfrm>
          <a:prstGeom prst="rect">
            <a:avLst/>
          </a:prstGeom>
          <a:noFill/>
        </p:spPr>
        <p:txBody>
          <a:bodyPr wrap="square" rtlCol="0">
            <a:spAutoFit/>
          </a:bodyPr>
          <a:lstStyle/>
          <a:p>
            <a:r>
              <a:rPr lang="en-US" sz="7200" dirty="0">
                <a:latin typeface="Aliens &amp; cows" panose="00000500000000000000" pitchFamily="2" charset="0"/>
              </a:rPr>
              <a:t>Data profiling: a 30K-foot view of the data</a:t>
            </a:r>
          </a:p>
        </p:txBody>
      </p:sp>
      <p:sp>
        <p:nvSpPr>
          <p:cNvPr id="3" name="TextBox 2">
            <a:extLst>
              <a:ext uri="{FF2B5EF4-FFF2-40B4-BE49-F238E27FC236}">
                <a16:creationId xmlns:a16="http://schemas.microsoft.com/office/drawing/2014/main" id="{6123B922-9B5E-A52F-8958-4E956EED05DB}"/>
              </a:ext>
            </a:extLst>
          </p:cNvPr>
          <p:cNvSpPr txBox="1"/>
          <p:nvPr/>
        </p:nvSpPr>
        <p:spPr>
          <a:xfrm>
            <a:off x="1066800" y="2682510"/>
            <a:ext cx="89916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Does the dataset include everything?</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How accurate is the data?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If the data is kept in Excel, are there any formula errors that could harm future analyses?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Is it clear what variable &amp; observations are being measured?</a:t>
            </a:r>
          </a:p>
        </p:txBody>
      </p:sp>
      <p:pic>
        <p:nvPicPr>
          <p:cNvPr id="1026" name="Picture 2">
            <a:extLst>
              <a:ext uri="{FF2B5EF4-FFF2-40B4-BE49-F238E27FC236}">
                <a16:creationId xmlns:a16="http://schemas.microsoft.com/office/drawing/2014/main" id="{EFB31A76-4474-F509-E45F-99EB7BFAB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2552700"/>
            <a:ext cx="6681787"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13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Data prep &amp; profiling with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computers.xlsx</a:t>
            </a:r>
            <a:endParaRPr lang="en-US" sz="3600" dirty="0">
              <a:latin typeface="Consolas" panose="020B0609020204030204" pitchFamily="49" charset="0"/>
              <a:ea typeface="Roboto Mono" pitchFamily="2" charset="0"/>
            </a:endParaRPr>
          </a:p>
          <a:p>
            <a:pPr marL="571500" indent="-571500">
              <a:buFont typeface="Arial" panose="020B0604020202020204" pitchFamily="34" charset="0"/>
              <a:buChar char="•"/>
            </a:pPr>
            <a:r>
              <a:rPr lang="en-US" sz="3600" dirty="0">
                <a:latin typeface="Gidole" panose="020B0604020202020204" charset="0"/>
              </a:rPr>
              <a:t>Profiling the data for potential issues</a:t>
            </a:r>
          </a:p>
          <a:p>
            <a:pPr marL="571500" indent="-571500">
              <a:buFont typeface="Arial" panose="020B0604020202020204" pitchFamily="34" charset="0"/>
              <a:buChar char="•"/>
            </a:pPr>
            <a:r>
              <a:rPr lang="en-US" sz="3600" dirty="0">
                <a:latin typeface="Gidole" panose="020B0604020202020204" charset="0"/>
              </a:rPr>
              <a:t>Adding an index column for slicing and dicing</a:t>
            </a:r>
          </a:p>
        </p:txBody>
      </p:sp>
    </p:spTree>
    <p:extLst>
      <p:ext uri="{BB962C8B-B14F-4D97-AF65-F5344CB8AC3E}">
        <p14:creationId xmlns:p14="http://schemas.microsoft.com/office/powerpoint/2010/main" val="338535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PivotChart/Table visualization tricks</a:t>
            </a:r>
          </a:p>
        </p:txBody>
      </p:sp>
    </p:spTree>
    <p:extLst>
      <p:ext uri="{BB962C8B-B14F-4D97-AF65-F5344CB8AC3E}">
        <p14:creationId xmlns:p14="http://schemas.microsoft.com/office/powerpoint/2010/main" val="301220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20861" y="170082"/>
            <a:ext cx="15964220" cy="1200329"/>
          </a:xfrm>
          <a:prstGeom prst="rect">
            <a:avLst/>
          </a:prstGeom>
          <a:noFill/>
        </p:spPr>
        <p:txBody>
          <a:bodyPr wrap="square" rtlCol="0">
            <a:spAutoFit/>
          </a:bodyPr>
          <a:lstStyle/>
          <a:p>
            <a:r>
              <a:rPr lang="en-US" sz="7200" dirty="0">
                <a:latin typeface="Aliens &amp; cows" panose="00000500000000000000" pitchFamily="2" charset="0"/>
              </a:rPr>
              <a:t>From data profiling to data visualization</a:t>
            </a:r>
          </a:p>
        </p:txBody>
      </p:sp>
      <p:sp>
        <p:nvSpPr>
          <p:cNvPr id="3" name="TextBox 2">
            <a:extLst>
              <a:ext uri="{FF2B5EF4-FFF2-40B4-BE49-F238E27FC236}">
                <a16:creationId xmlns:a16="http://schemas.microsoft.com/office/drawing/2014/main" id="{6123B922-9B5E-A52F-8958-4E956EED05DB}"/>
              </a:ext>
            </a:extLst>
          </p:cNvPr>
          <p:cNvSpPr txBox="1"/>
          <p:nvPr/>
        </p:nvSpPr>
        <p:spPr>
          <a:xfrm>
            <a:off x="1066800" y="2682510"/>
            <a:ext cx="71628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The data profiler is helpful but not too dynamic</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Power Query allows loading directly to </a:t>
            </a:r>
            <a:r>
              <a:rPr lang="en-US" sz="3600" b="0" i="0" u="none" strike="noStrike" dirty="0" err="1">
                <a:solidFill>
                  <a:srgbClr val="000000"/>
                </a:solidFill>
                <a:effectLst/>
                <a:latin typeface="Gidole" panose="020B0604020202020204" charset="0"/>
              </a:rPr>
              <a:t>PivotCharts</a:t>
            </a:r>
            <a:endParaRPr lang="en-US" sz="3600" b="0" i="0" u="none" strike="noStrike" dirty="0">
              <a:solidFill>
                <a:srgbClr val="000000"/>
              </a:solidFill>
              <a:effectLst/>
              <a:latin typeface="Gidole" panose="020B0604020202020204" charset="0"/>
            </a:endParaRPr>
          </a:p>
          <a:p>
            <a:pPr marL="285750" indent="-285750" rtl="0" fontAlgn="base">
              <a:spcBef>
                <a:spcPts val="0"/>
              </a:spcBef>
              <a:spcAft>
                <a:spcPts val="0"/>
              </a:spcAft>
              <a:buFont typeface="Arial" panose="020B0604020202020204" pitchFamily="34" charset="0"/>
              <a:buChar char="•"/>
            </a:pPr>
            <a:r>
              <a:rPr lang="en-US" sz="3600" dirty="0">
                <a:solidFill>
                  <a:srgbClr val="000000"/>
                </a:solidFill>
                <a:latin typeface="Gidole" panose="020B0604020202020204" charset="0"/>
              </a:rPr>
              <a:t>How can we “hack” them to visualize multiple distributions at once? </a:t>
            </a:r>
            <a:r>
              <a:rPr lang="en-US" sz="3600" b="0" i="0" u="none" strike="noStrike" dirty="0">
                <a:solidFill>
                  <a:srgbClr val="000000"/>
                </a:solidFill>
                <a:effectLst/>
                <a:latin typeface="Gidole" panose="020B0604020202020204" charset="0"/>
              </a:rPr>
              <a:t> </a:t>
            </a:r>
          </a:p>
        </p:txBody>
      </p:sp>
      <p:pic>
        <p:nvPicPr>
          <p:cNvPr id="2" name="Picture 1">
            <a:extLst>
              <a:ext uri="{FF2B5EF4-FFF2-40B4-BE49-F238E27FC236}">
                <a16:creationId xmlns:a16="http://schemas.microsoft.com/office/drawing/2014/main" id="{186267D0-1226-A0F4-AB14-8745187660D4}"/>
              </a:ext>
            </a:extLst>
          </p:cNvPr>
          <p:cNvPicPr>
            <a:picLocks noChangeAspect="1"/>
          </p:cNvPicPr>
          <p:nvPr/>
        </p:nvPicPr>
        <p:blipFill>
          <a:blip r:embed="rId3"/>
          <a:stretch>
            <a:fillRect/>
          </a:stretch>
        </p:blipFill>
        <p:spPr>
          <a:xfrm>
            <a:off x="9012232" y="2781300"/>
            <a:ext cx="8210317" cy="4981444"/>
          </a:xfrm>
          <a:prstGeom prst="rect">
            <a:avLst/>
          </a:prstGeom>
        </p:spPr>
      </p:pic>
    </p:spTree>
    <p:extLst>
      <p:ext uri="{BB962C8B-B14F-4D97-AF65-F5344CB8AC3E}">
        <p14:creationId xmlns:p14="http://schemas.microsoft.com/office/powerpoint/2010/main" val="1385110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Ad-hoc analyzing with </a:t>
            </a:r>
            <a:r>
              <a:rPr lang="en-US" sz="6500" b="1" spc="195" dirty="0" err="1">
                <a:solidFill>
                  <a:srgbClr val="F2F0F4"/>
                </a:solidFill>
                <a:latin typeface="League Spartan Italics"/>
              </a:rPr>
              <a:t>PivotCharts</a:t>
            </a:r>
            <a:endParaRPr lang="en-US" sz="6500" b="1" spc="195" dirty="0">
              <a:solidFill>
                <a:srgbClr val="F2F0F4"/>
              </a:solidFill>
              <a:latin typeface="League Spartan Italics"/>
            </a:endParaRP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Continue </a:t>
            </a:r>
            <a:r>
              <a:rPr lang="en-US" sz="3600" dirty="0">
                <a:latin typeface="Consolas" panose="020B0609020204030204" pitchFamily="49" charset="0"/>
              </a:rPr>
              <a:t>computers.xlsx</a:t>
            </a:r>
          </a:p>
          <a:p>
            <a:pPr marL="571500" indent="-571500">
              <a:buFont typeface="Arial" panose="020B0604020202020204" pitchFamily="34" charset="0"/>
              <a:buChar char="•"/>
            </a:pPr>
            <a:r>
              <a:rPr lang="en-US" sz="3600" dirty="0">
                <a:latin typeface="Gidole" panose="020B0604020202020204" charset="0"/>
              </a:rPr>
              <a:t>Compare distribution of computer price by category</a:t>
            </a:r>
          </a:p>
          <a:p>
            <a:pPr marL="571500" indent="-571500">
              <a:buFont typeface="Arial" panose="020B0604020202020204" pitchFamily="34" charset="0"/>
              <a:buChar char="•"/>
            </a:pPr>
            <a:r>
              <a:rPr lang="en-US" sz="3600" dirty="0">
                <a:latin typeface="Gidole" panose="020B0604020202020204" charset="0"/>
                <a:ea typeface="Roboto Mono" pitchFamily="2" charset="0"/>
              </a:rPr>
              <a:t>We want to reshape </a:t>
            </a:r>
            <a:r>
              <a:rPr lang="en-US" sz="3600" i="1" dirty="0">
                <a:latin typeface="Gidole" panose="020B0604020202020204" charset="0"/>
                <a:ea typeface="Roboto Mono" pitchFamily="2" charset="0"/>
              </a:rPr>
              <a:t>without aggregating!</a:t>
            </a:r>
            <a:endParaRPr lang="en-US" sz="3600" dirty="0">
              <a:latin typeface="Consolas" panose="020B0609020204030204" pitchFamily="49" charset="0"/>
              <a:ea typeface="Roboto Mono" pitchFamily="2" charset="0"/>
            </a:endParaRPr>
          </a:p>
        </p:txBody>
      </p:sp>
    </p:spTree>
    <p:extLst>
      <p:ext uri="{BB962C8B-B14F-4D97-AF65-F5344CB8AC3E}">
        <p14:creationId xmlns:p14="http://schemas.microsoft.com/office/powerpoint/2010/main" val="1136874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49099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Dynamic arrays for ad-hoc analysis</a:t>
            </a:r>
          </a:p>
        </p:txBody>
      </p:sp>
    </p:spTree>
    <p:extLst>
      <p:ext uri="{BB962C8B-B14F-4D97-AF65-F5344CB8AC3E}">
        <p14:creationId xmlns:p14="http://schemas.microsoft.com/office/powerpoint/2010/main" val="707294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20860" y="170083"/>
            <a:ext cx="15522084" cy="1200329"/>
          </a:xfrm>
          <a:prstGeom prst="rect">
            <a:avLst/>
          </a:prstGeom>
          <a:noFill/>
        </p:spPr>
        <p:txBody>
          <a:bodyPr wrap="square" rtlCol="0">
            <a:spAutoFit/>
          </a:bodyPr>
          <a:lstStyle/>
          <a:p>
            <a:r>
              <a:rPr lang="en-US" sz="7200" dirty="0">
                <a:latin typeface="Aliens &amp; cows" panose="00000500000000000000" pitchFamily="2" charset="0"/>
              </a:rPr>
              <a:t>One formula, many cells </a:t>
            </a:r>
          </a:p>
        </p:txBody>
      </p:sp>
      <p:sp>
        <p:nvSpPr>
          <p:cNvPr id="3" name="TextBox 2"/>
          <p:cNvSpPr txBox="1"/>
          <p:nvPr/>
        </p:nvSpPr>
        <p:spPr>
          <a:xfrm>
            <a:off x="100362" y="9153962"/>
            <a:ext cx="13608948" cy="916854"/>
          </a:xfrm>
          <a:prstGeom prst="rect">
            <a:avLst/>
          </a:prstGeom>
          <a:noFill/>
        </p:spPr>
        <p:txBody>
          <a:bodyPr wrap="square" rtlCol="0">
            <a:spAutoFit/>
          </a:bodyPr>
          <a:lstStyle/>
          <a:p>
            <a:pPr marL="114300" marR="285750">
              <a:lnSpc>
                <a:spcPct val="115000"/>
              </a:lnSpc>
              <a:spcBef>
                <a:spcPts val="1200"/>
              </a:spcBef>
              <a:buClr>
                <a:srgbClr val="CF3338"/>
              </a:buClr>
              <a:buSzPts val="2400"/>
            </a:pPr>
            <a:r>
              <a:rPr lang="en-US" sz="2400" dirty="0">
                <a:solidFill>
                  <a:srgbClr val="505050"/>
                </a:solidFill>
              </a:rPr>
              <a:t>But wait, there’s more: https://support.microsoft.com/en-us/office/dynamic-array-formulas-and-spilled-array-behavior-205c6b06-03ba-4151-89a1-87a7eb36e531</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1036" y="8058429"/>
            <a:ext cx="1942857" cy="2228571"/>
          </a:xfrm>
          <a:prstGeom prst="rect">
            <a:avLst/>
          </a:prstGeom>
        </p:spPr>
      </p:pic>
      <p:pic>
        <p:nvPicPr>
          <p:cNvPr id="1026" name="Picture 2">
            <a:extLst>
              <a:ext uri="{FF2B5EF4-FFF2-40B4-BE49-F238E27FC236}">
                <a16:creationId xmlns:a16="http://schemas.microsoft.com/office/drawing/2014/main" id="{1DD254AC-1199-F24B-EF79-7EDE7A0E7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8700" y="2390669"/>
            <a:ext cx="6222252" cy="59184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88AE7B4A-02AC-0E59-2DA0-98BB049A7732}"/>
              </a:ext>
            </a:extLst>
          </p:cNvPr>
          <p:cNvGraphicFramePr>
            <a:graphicFrameLocks noGrp="1"/>
          </p:cNvGraphicFramePr>
          <p:nvPr>
            <p:extLst>
              <p:ext uri="{D42A27DB-BD31-4B8C-83A1-F6EECF244321}">
                <p14:modId xmlns:p14="http://schemas.microsoft.com/office/powerpoint/2010/main" val="271161371"/>
              </p:ext>
            </p:extLst>
          </p:nvPr>
        </p:nvGraphicFramePr>
        <p:xfrm>
          <a:off x="582527" y="2268807"/>
          <a:ext cx="10626757" cy="5185047"/>
        </p:xfrm>
        <a:graphic>
          <a:graphicData uri="http://schemas.openxmlformats.org/drawingml/2006/table">
            <a:tbl>
              <a:tblPr/>
              <a:tblGrid>
                <a:gridCol w="4153886">
                  <a:extLst>
                    <a:ext uri="{9D8B030D-6E8A-4147-A177-3AD203B41FA5}">
                      <a16:colId xmlns:a16="http://schemas.microsoft.com/office/drawing/2014/main" val="2629133829"/>
                    </a:ext>
                  </a:extLst>
                </a:gridCol>
                <a:gridCol w="6472871">
                  <a:extLst>
                    <a:ext uri="{9D8B030D-6E8A-4147-A177-3AD203B41FA5}">
                      <a16:colId xmlns:a16="http://schemas.microsoft.com/office/drawing/2014/main" val="985116657"/>
                    </a:ext>
                  </a:extLst>
                </a:gridCol>
              </a:tblGrid>
              <a:tr h="1446411">
                <a:tc>
                  <a:txBody>
                    <a:bodyPr/>
                    <a:lstStyle/>
                    <a:p>
                      <a:pPr algn="l" fontAlgn="b"/>
                      <a:r>
                        <a:rPr lang="en-US" sz="4200" b="1" i="0" u="none" strike="noStrike" dirty="0">
                          <a:solidFill>
                            <a:schemeClr val="bg1">
                              <a:lumMod val="95000"/>
                            </a:schemeClr>
                          </a:solidFill>
                          <a:effectLst/>
                          <a:latin typeface="Pragmatica" panose="020B0403040502020204" pitchFamily="34" charset="0"/>
                        </a:rPr>
                        <a:t>Function</a:t>
                      </a:r>
                    </a:p>
                  </a:txBody>
                  <a:tcPr marL="11430" marR="11430" marT="11430" marB="0" anchor="b">
                    <a:lnL>
                      <a:noFill/>
                    </a:lnL>
                    <a:lnR>
                      <a:noFill/>
                    </a:lnR>
                    <a:lnT>
                      <a:noFill/>
                    </a:lnT>
                    <a:lnB>
                      <a:noFill/>
                    </a:lnB>
                    <a:solidFill>
                      <a:srgbClr val="CF3338"/>
                    </a:solidFill>
                  </a:tcPr>
                </a:tc>
                <a:tc>
                  <a:txBody>
                    <a:bodyPr/>
                    <a:lstStyle/>
                    <a:p>
                      <a:pPr algn="l" fontAlgn="b"/>
                      <a:r>
                        <a:rPr lang="en-US" sz="4200" b="1" i="0" u="none" strike="noStrike" dirty="0">
                          <a:solidFill>
                            <a:schemeClr val="bg1">
                              <a:lumMod val="95000"/>
                            </a:schemeClr>
                          </a:solidFill>
                          <a:effectLst/>
                          <a:latin typeface="Pragmatica" panose="020B0403040502020204" pitchFamily="34" charset="0"/>
                        </a:rPr>
                        <a:t>What it does</a:t>
                      </a:r>
                    </a:p>
                  </a:txBody>
                  <a:tcPr marL="11430" marR="11430" marT="1143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1335150">
                <a:tc>
                  <a:txBody>
                    <a:bodyPr/>
                    <a:lstStyle/>
                    <a:p>
                      <a:pPr algn="l" fontAlgn="b"/>
                      <a:r>
                        <a:rPr lang="en-US" sz="4200" b="0" i="0" u="none" strike="noStrike" dirty="0">
                          <a:solidFill>
                            <a:srgbClr val="CF3338"/>
                          </a:solidFill>
                          <a:effectLst/>
                          <a:latin typeface="Consolas" panose="020B0609020204030204" pitchFamily="49" charset="0"/>
                        </a:rPr>
                        <a:t>UNIQUE()</a:t>
                      </a:r>
                    </a:p>
                  </a:txBody>
                  <a:tcPr marL="11430" marR="11430" marT="11430" marB="0" anchor="b">
                    <a:lnL>
                      <a:noFill/>
                    </a:lnL>
                    <a:lnR>
                      <a:noFill/>
                    </a:lnR>
                    <a:lnT>
                      <a:noFill/>
                    </a:lnT>
                    <a:lnB>
                      <a:noFill/>
                    </a:lnB>
                    <a:solidFill>
                      <a:srgbClr val="D9D9D9"/>
                    </a:solidFill>
                  </a:tcPr>
                </a:tc>
                <a:tc>
                  <a:txBody>
                    <a:bodyPr/>
                    <a:lstStyle/>
                    <a:p>
                      <a:pPr algn="l" fontAlgn="b"/>
                      <a:r>
                        <a:rPr lang="en-US" sz="4200" b="0" i="0" u="none" strike="noStrike" dirty="0">
                          <a:solidFill>
                            <a:srgbClr val="CF3338"/>
                          </a:solidFill>
                          <a:effectLst/>
                          <a:latin typeface="Pragmatica" panose="020B0403040502020204" pitchFamily="34" charset="0"/>
                        </a:rPr>
                        <a:t>Finds the unique items in an array</a:t>
                      </a:r>
                    </a:p>
                  </a:txBody>
                  <a:tcPr marL="11430" marR="11430" marT="1143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1064961">
                <a:tc>
                  <a:txBody>
                    <a:bodyPr/>
                    <a:lstStyle/>
                    <a:p>
                      <a:pPr algn="l" fontAlgn="b"/>
                      <a:r>
                        <a:rPr lang="en-US" sz="4200" b="0" i="0" u="none" strike="noStrike" dirty="0">
                          <a:solidFill>
                            <a:srgbClr val="CF3338"/>
                          </a:solidFill>
                          <a:effectLst/>
                          <a:latin typeface="Consolas" panose="020B0609020204030204" pitchFamily="49" charset="0"/>
                        </a:rPr>
                        <a:t>FILTER()</a:t>
                      </a:r>
                    </a:p>
                  </a:txBody>
                  <a:tcPr marL="11430" marR="11430" marT="11430" marB="0" anchor="b">
                    <a:lnL>
                      <a:noFill/>
                    </a:lnL>
                    <a:lnR>
                      <a:noFill/>
                    </a:lnR>
                    <a:lnT>
                      <a:noFill/>
                    </a:lnT>
                    <a:lnB>
                      <a:noFill/>
                    </a:lnB>
                  </a:tcPr>
                </a:tc>
                <a:tc>
                  <a:txBody>
                    <a:bodyPr/>
                    <a:lstStyle/>
                    <a:p>
                      <a:pPr algn="l" fontAlgn="b"/>
                      <a:r>
                        <a:rPr lang="en-US" sz="4200" b="0" i="0" u="none" strike="noStrike" dirty="0">
                          <a:solidFill>
                            <a:srgbClr val="CF3338"/>
                          </a:solidFill>
                          <a:effectLst/>
                          <a:latin typeface="Pragmatica" panose="020B0403040502020204" pitchFamily="34" charset="0"/>
                        </a:rPr>
                        <a:t>Filters an array</a:t>
                      </a:r>
                    </a:p>
                  </a:txBody>
                  <a:tcPr marL="11430" marR="11430" marT="11430" marB="0" anchor="b">
                    <a:lnL>
                      <a:noFill/>
                    </a:lnL>
                    <a:lnR>
                      <a:noFill/>
                    </a:lnR>
                    <a:lnT>
                      <a:noFill/>
                    </a:lnT>
                    <a:lnB>
                      <a:noFill/>
                    </a:lnB>
                  </a:tcPr>
                </a:tc>
                <a:extLst>
                  <a:ext uri="{0D108BD9-81ED-4DB2-BD59-A6C34878D82A}">
                    <a16:rowId xmlns:a16="http://schemas.microsoft.com/office/drawing/2014/main" val="2916523719"/>
                  </a:ext>
                </a:extLst>
              </a:tr>
              <a:tr h="1338525">
                <a:tc>
                  <a:txBody>
                    <a:bodyPr/>
                    <a:lstStyle/>
                    <a:p>
                      <a:pPr algn="l" fontAlgn="b"/>
                      <a:r>
                        <a:rPr lang="en-US" sz="4200" b="0" i="0" u="none" strike="noStrike" dirty="0">
                          <a:solidFill>
                            <a:srgbClr val="CF3338"/>
                          </a:solidFill>
                          <a:effectLst/>
                          <a:latin typeface="Consolas" panose="020B0609020204030204" pitchFamily="49" charset="0"/>
                        </a:rPr>
                        <a:t>SORTBY()</a:t>
                      </a:r>
                    </a:p>
                  </a:txBody>
                  <a:tcPr marL="11430" marR="11430" marT="11430" marB="0" anchor="b">
                    <a:lnL>
                      <a:noFill/>
                    </a:lnL>
                    <a:lnR>
                      <a:noFill/>
                    </a:lnR>
                    <a:lnT>
                      <a:noFill/>
                    </a:lnT>
                    <a:lnB>
                      <a:noFill/>
                    </a:lnB>
                    <a:solidFill>
                      <a:srgbClr val="D9D9D9"/>
                    </a:solidFill>
                  </a:tcPr>
                </a:tc>
                <a:tc>
                  <a:txBody>
                    <a:bodyPr/>
                    <a:lstStyle/>
                    <a:p>
                      <a:pPr algn="l" fontAlgn="b"/>
                      <a:r>
                        <a:rPr lang="en-US" sz="4200" b="0" i="0" u="none" strike="noStrike" dirty="0">
                          <a:solidFill>
                            <a:srgbClr val="CF3338"/>
                          </a:solidFill>
                          <a:effectLst/>
                          <a:latin typeface="Pragmatica" panose="020B0403040502020204" pitchFamily="34" charset="0"/>
                        </a:rPr>
                        <a:t>Sorts an array</a:t>
                      </a:r>
                    </a:p>
                  </a:txBody>
                  <a:tcPr marL="11430" marR="11430" marT="1143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2516809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9105900"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HI, I’M GEORGE</a:t>
            </a:r>
          </a:p>
        </p:txBody>
      </p:sp>
      <p:sp>
        <p:nvSpPr>
          <p:cNvPr id="9" name="TextBox 9"/>
          <p:cNvSpPr txBox="1"/>
          <p:nvPr/>
        </p:nvSpPr>
        <p:spPr>
          <a:xfrm rot="-5400000">
            <a:off x="-1354455" y="6314949"/>
            <a:ext cx="54864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pic>
        <p:nvPicPr>
          <p:cNvPr id="1026" name="Picture 2" descr="Stringfest Analytics main logo">
            <a:extLst>
              <a:ext uri="{FF2B5EF4-FFF2-40B4-BE49-F238E27FC236}">
                <a16:creationId xmlns:a16="http://schemas.microsoft.com/office/drawing/2014/main" id="{91E3DBD0-9F19-4DA0-9F7B-706217532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92" y="5753100"/>
            <a:ext cx="6921404" cy="507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cing into Analytics Cover Image">
            <a:extLst>
              <a:ext uri="{FF2B5EF4-FFF2-40B4-BE49-F238E27FC236}">
                <a16:creationId xmlns:a16="http://schemas.microsoft.com/office/drawing/2014/main" id="{4CA8B8A9-7FAE-4585-84F4-FB5AE11886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4677" y="2566113"/>
            <a:ext cx="2839723" cy="3709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s of Cleveland">
            <a:extLst>
              <a:ext uri="{FF2B5EF4-FFF2-40B4-BE49-F238E27FC236}">
                <a16:creationId xmlns:a16="http://schemas.microsoft.com/office/drawing/2014/main" id="{84DDC70F-AE5C-4A4D-B6B2-116E4B5D0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852" y="2566113"/>
            <a:ext cx="5048102" cy="336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4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Pulling data fast with dynamic arrays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Continue </a:t>
            </a:r>
            <a:r>
              <a:rPr lang="en-US" sz="3600" dirty="0">
                <a:latin typeface="Consolas" panose="020B0609020204030204" pitchFamily="49" charset="0"/>
              </a:rPr>
              <a:t>computers.xlsx</a:t>
            </a:r>
          </a:p>
          <a:p>
            <a:pPr marL="571500" indent="-571500">
              <a:buFont typeface="Arial" panose="020B0604020202020204" pitchFamily="34" charset="0"/>
              <a:buChar char="•"/>
            </a:pPr>
            <a:r>
              <a:rPr lang="en-US" sz="3600" dirty="0">
                <a:latin typeface="Gidole" panose="020B0604020202020204" charset="0"/>
                <a:ea typeface="Roboto Mono" pitchFamily="2" charset="0"/>
              </a:rPr>
              <a:t>Sort, filter and de-duplicate right from the spreadsheet</a:t>
            </a:r>
            <a:endParaRPr lang="en-US" sz="3600" dirty="0">
              <a:latin typeface="Consolas" panose="020B0609020204030204" pitchFamily="49" charset="0"/>
              <a:ea typeface="Roboto Mono" pitchFamily="2" charset="0"/>
            </a:endParaRPr>
          </a:p>
        </p:txBody>
      </p:sp>
    </p:spTree>
    <p:extLst>
      <p:ext uri="{BB962C8B-B14F-4D97-AF65-F5344CB8AC3E}">
        <p14:creationId xmlns:p14="http://schemas.microsoft.com/office/powerpoint/2010/main" val="1111446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0" y="329879"/>
            <a:ext cx="9340769" cy="9776587"/>
          </a:xfrm>
          <a:prstGeom prst="rect">
            <a:avLst/>
          </a:prstGeom>
          <a:noFill/>
        </p:spPr>
        <p:txBody>
          <a:bodyPr wrap="square" rtlCol="0">
            <a:spAutoFit/>
          </a:bodyPr>
          <a:lstStyle/>
          <a:p>
            <a:r>
              <a:rPr lang="en-US" sz="6000" b="1" dirty="0">
                <a:solidFill>
                  <a:srgbClr val="CF3338"/>
                </a:solidFill>
                <a:latin typeface="Pragmatica" panose="020B0403040502020204" pitchFamily="34" charset="0"/>
              </a:rPr>
              <a:t>Exercises</a:t>
            </a:r>
          </a:p>
          <a:p>
            <a:pPr marL="142875">
              <a:lnSpc>
                <a:spcPct val="115000"/>
              </a:lnSpc>
              <a:spcBef>
                <a:spcPts val="1125"/>
              </a:spcBef>
              <a:buClr>
                <a:srgbClr val="C00000"/>
              </a:buClr>
              <a:buSzPts val="2100"/>
            </a:pPr>
            <a:r>
              <a:rPr lang="en-US" sz="3000" dirty="0">
                <a:solidFill>
                  <a:srgbClr val="CF3338"/>
                </a:solidFill>
                <a:latin typeface="Pragmatica" panose="020B0403040502020204"/>
                <a:ea typeface="Consolas"/>
                <a:cs typeface="Consolas"/>
                <a:sym typeface="Consolas"/>
              </a:rPr>
              <a:t>File: </a:t>
            </a:r>
            <a:r>
              <a:rPr lang="en-US" sz="3000" dirty="0">
                <a:solidFill>
                  <a:srgbClr val="CF3338"/>
                </a:solidFill>
                <a:latin typeface="Consolas" panose="020B0609020204030204" pitchFamily="49" charset="0"/>
                <a:ea typeface="Consolas"/>
                <a:cs typeface="Consolas"/>
                <a:sym typeface="Consolas"/>
              </a:rPr>
              <a:t>penguins.xlsx</a:t>
            </a:r>
            <a:endParaRPr lang="en-US" sz="3000" dirty="0">
              <a:solidFill>
                <a:srgbClr val="CF3338"/>
              </a:solidFill>
              <a:latin typeface="Pragmatica" panose="020B0403040502020204"/>
              <a:ea typeface="Consolas"/>
              <a:cs typeface="Consolas"/>
              <a:sym typeface="Consolas"/>
            </a:endParaRP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Add an index column to this dataset and load it back to an Excel table. You are welcome to profile it too if you wish! </a:t>
            </a:r>
          </a:p>
          <a:p>
            <a:pPr marL="1114425" lvl="1" indent="-514350">
              <a:spcBef>
                <a:spcPts val="1125"/>
              </a:spcBef>
              <a:buClr>
                <a:srgbClr val="C00000"/>
              </a:buClr>
              <a:buSzPts val="2100"/>
              <a:buFont typeface="+mj-lt"/>
              <a:buAutoNum type="alphaLcPeriod"/>
            </a:pPr>
            <a:r>
              <a:rPr lang="en-US" sz="3000" dirty="0">
                <a:solidFill>
                  <a:srgbClr val="CF3338"/>
                </a:solidFill>
                <a:latin typeface="Pragmatica" panose="020B0403040502020204"/>
                <a:ea typeface="Consolas"/>
                <a:cs typeface="Consolas"/>
                <a:sym typeface="Consolas"/>
              </a:rPr>
              <a:t>Filter out any missing values.</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Create overlapping histograms to visualize the distribution of body mass by species. </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How many unique species are in this dataset? What are they?</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Pull only the records from the Biscoe island. </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Pull only the records that are from Biscoe island and that have a body mass greater than average for that group.  </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Sort the data by body mass ascending, species ascending, sex descending. </a:t>
            </a:r>
          </a:p>
          <a:p>
            <a:pPr marL="142875">
              <a:lnSpc>
                <a:spcPct val="115000"/>
              </a:lnSpc>
              <a:spcBef>
                <a:spcPts val="1125"/>
              </a:spcBef>
              <a:buClr>
                <a:srgbClr val="C00000"/>
              </a:buClr>
              <a:buSzPts val="2100"/>
            </a:pPr>
            <a:endParaRPr lang="en-US" sz="3000" dirty="0">
              <a:solidFill>
                <a:srgbClr val="CF3338"/>
              </a:solidFill>
              <a:latin typeface="Consolas" panose="020B0609020204030204" pitchFamily="49" charset="0"/>
              <a:ea typeface="Consolas"/>
              <a:cs typeface="Consolas"/>
              <a:sym typeface="Consolas"/>
            </a:endParaRPr>
          </a:p>
        </p:txBody>
      </p:sp>
    </p:spTree>
    <p:extLst>
      <p:ext uri="{BB962C8B-B14F-4D97-AF65-F5344CB8AC3E}">
        <p14:creationId xmlns:p14="http://schemas.microsoft.com/office/powerpoint/2010/main" val="1982952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599454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5867401" y="264557"/>
            <a:ext cx="11391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FOUNDATIONS OF EXPLORATORY DATA ANALYSIS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889458450"/>
              </p:ext>
            </p:extLst>
          </p:nvPr>
        </p:nvGraphicFramePr>
        <p:xfrm>
          <a:off x="2209653" y="1310243"/>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7777098"/>
              </p:ext>
            </p:extLst>
          </p:nvPr>
        </p:nvGraphicFramePr>
        <p:xfrm>
          <a:off x="2362200" y="985887"/>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37" y="7286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862" y="7612716"/>
            <a:ext cx="4283959" cy="2409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04620" y="6819900"/>
            <a:ext cx="3459480" cy="34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572610271"/>
              </p:ext>
            </p:extLst>
          </p:nvPr>
        </p:nvGraphicFramePr>
        <p:xfrm>
          <a:off x="3100269" y="1759592"/>
          <a:ext cx="14478000" cy="4923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6683558"/>
            <a:ext cx="4838828" cy="3227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9269" y="6683558"/>
            <a:ext cx="4838829" cy="322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9105900"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HI, I’M GEORGE</a:t>
            </a:r>
          </a:p>
        </p:txBody>
      </p:sp>
      <p:sp>
        <p:nvSpPr>
          <p:cNvPr id="9" name="TextBox 9"/>
          <p:cNvSpPr txBox="1"/>
          <p:nvPr/>
        </p:nvSpPr>
        <p:spPr>
          <a:xfrm rot="-5400000">
            <a:off x="-1354455" y="6314949"/>
            <a:ext cx="54864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pic>
        <p:nvPicPr>
          <p:cNvPr id="1026" name="Picture 2" descr="Stringfest Analytics main logo">
            <a:extLst>
              <a:ext uri="{FF2B5EF4-FFF2-40B4-BE49-F238E27FC236}">
                <a16:creationId xmlns:a16="http://schemas.microsoft.com/office/drawing/2014/main" id="{91E3DBD0-9F19-4DA0-9F7B-706217532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92" y="5753100"/>
            <a:ext cx="6921404" cy="507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cing into Analytics Cover Image">
            <a:extLst>
              <a:ext uri="{FF2B5EF4-FFF2-40B4-BE49-F238E27FC236}">
                <a16:creationId xmlns:a16="http://schemas.microsoft.com/office/drawing/2014/main" id="{4CA8B8A9-7FAE-4585-84F4-FB5AE11886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4677" y="2566113"/>
            <a:ext cx="2839723" cy="3709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s of Cleveland">
            <a:extLst>
              <a:ext uri="{FF2B5EF4-FFF2-40B4-BE49-F238E27FC236}">
                <a16:creationId xmlns:a16="http://schemas.microsoft.com/office/drawing/2014/main" id="{84DDC70F-AE5C-4A4D-B6B2-116E4B5D0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852" y="2566113"/>
            <a:ext cx="5048102" cy="33601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ree photos of People">
            <a:extLst>
              <a:ext uri="{FF2B5EF4-FFF2-40B4-BE49-F238E27FC236}">
                <a16:creationId xmlns:a16="http://schemas.microsoft.com/office/drawing/2014/main" id="{7975D818-50E8-566F-D44F-AE552178C9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1800" y="6819900"/>
            <a:ext cx="4659176" cy="3086704"/>
          </a:xfrm>
          <a:prstGeom prst="rect">
            <a:avLst/>
          </a:prstGeom>
          <a:noFill/>
          <a:extLst>
            <a:ext uri="{909E8E84-426E-40DD-AFC4-6F175D3DCCD1}">
              <a14:hiddenFill xmlns:a14="http://schemas.microsoft.com/office/drawing/2010/main">
                <a:solidFill>
                  <a:srgbClr val="FFFFFF"/>
                </a:solidFill>
              </a14:hiddenFill>
            </a:ext>
          </a:extLst>
        </p:spPr>
      </p:pic>
      <p:sp>
        <p:nvSpPr>
          <p:cNvPr id="11" name="Multiplication Sign 10">
            <a:extLst>
              <a:ext uri="{FF2B5EF4-FFF2-40B4-BE49-F238E27FC236}">
                <a16:creationId xmlns:a16="http://schemas.microsoft.com/office/drawing/2014/main" id="{DA2B26C6-3B1A-E139-2528-1B00F1A2C0EE}"/>
              </a:ext>
            </a:extLst>
          </p:cNvPr>
          <p:cNvSpPr/>
          <p:nvPr/>
        </p:nvSpPr>
        <p:spPr>
          <a:xfrm>
            <a:off x="9504677" y="6381751"/>
            <a:ext cx="7010400" cy="4267200"/>
          </a:xfrm>
          <a:prstGeom prst="mathMultiply">
            <a:avLst>
              <a:gd name="adj1" fmla="val 49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51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1066800" y="2933700"/>
            <a:ext cx="7657143" cy="3695238"/>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1" y="9864959"/>
            <a:ext cx="7834196" cy="369332"/>
          </a:xfrm>
          <a:prstGeom prst="rect">
            <a:avLst/>
          </a:prstGeom>
        </p:spPr>
        <p:txBody>
          <a:bodyPr wrap="none">
            <a:spAutoFit/>
          </a:bodyPr>
          <a:lstStyle/>
          <a:p>
            <a:r>
              <a:rPr lang="en-US"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9448653" y="3212618"/>
            <a:ext cx="8675355" cy="3416320"/>
          </a:xfrm>
          <a:prstGeom prst="rect">
            <a:avLst/>
          </a:prstGeom>
        </p:spPr>
        <p:txBody>
          <a:bodyPr wrap="square">
            <a:spAutoFit/>
          </a:bodyPr>
          <a:lstStyle/>
          <a:p>
            <a:r>
              <a:rPr lang="en-US" sz="3600" dirty="0">
                <a:latin typeface="Gidole" panose="020B0604020202020204" charset="0"/>
              </a:rPr>
              <a:t>Treat discrete as continuous (maybe) when:</a:t>
            </a:r>
          </a:p>
          <a:p>
            <a:pPr marL="285750" indent="-285750">
              <a:buFont typeface="Arial" panose="020B0604020202020204" pitchFamily="34" charset="0"/>
              <a:buChar char="•"/>
            </a:pPr>
            <a:endParaRPr lang="en-US" sz="3600" dirty="0">
              <a:latin typeface="Gidole" panose="020B0604020202020204" charset="0"/>
            </a:endParaRPr>
          </a:p>
          <a:p>
            <a:pPr marL="285750" indent="-285750">
              <a:buFont typeface="Arial" panose="020B0604020202020204" pitchFamily="34" charset="0"/>
              <a:buChar char="•"/>
            </a:pPr>
            <a:r>
              <a:rPr lang="en-US" sz="3600" dirty="0">
                <a:latin typeface="Gidole" panose="020B0604020202020204" charset="0"/>
              </a:rPr>
              <a:t>Large number of observations</a:t>
            </a:r>
          </a:p>
          <a:p>
            <a:pPr marL="285750" indent="-285750">
              <a:buFont typeface="Arial" panose="020B0604020202020204" pitchFamily="34" charset="0"/>
              <a:buChar char="•"/>
            </a:pPr>
            <a:r>
              <a:rPr lang="en-US" sz="3600" dirty="0">
                <a:latin typeface="Gidole" panose="020B0604020202020204" charset="0"/>
              </a:rPr>
              <a:t>Large number of values an observation can take</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1252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0" y="3337024"/>
            <a:ext cx="12594129" cy="2246769"/>
          </a:xfrm>
          <a:prstGeom prst="rect">
            <a:avLst/>
          </a:prstGeom>
        </p:spPr>
        <p:txBody>
          <a:bodyPr wrap="square" lIns="0" tIns="0" rIns="0" bIns="0" rtlCol="0" anchor="t">
            <a:spAutoFit/>
          </a:bodyPr>
          <a:lstStyle/>
          <a:p>
            <a:r>
              <a:rPr lang="en-US" sz="6600" spc="30" dirty="0">
                <a:solidFill>
                  <a:srgbClr val="000000"/>
                </a:solidFill>
                <a:latin typeface="Gidole"/>
              </a:rPr>
              <a:t>Download resources:</a:t>
            </a:r>
          </a:p>
          <a:p>
            <a:r>
              <a:rPr lang="en-US" sz="8000" spc="30">
                <a:solidFill>
                  <a:srgbClr val="000000"/>
                </a:solidFill>
                <a:latin typeface="Gidole"/>
                <a:hlinkClick r:id="rId4"/>
              </a:rPr>
              <a:t>https://swiy.co/damx</a:t>
            </a:r>
            <a:r>
              <a:rPr lang="en-US" sz="8000" spc="30">
                <a:solidFill>
                  <a:srgbClr val="000000"/>
                </a:solidFill>
                <a:latin typeface="Gidole"/>
              </a:rPr>
              <a:t>  </a:t>
            </a:r>
            <a:endParaRPr lang="en-US" sz="6000" spc="30" dirty="0">
              <a:solidFill>
                <a:srgbClr val="000000"/>
              </a:solidFill>
              <a:latin typeface="Gidole"/>
            </a:endParaRPr>
          </a:p>
        </p:txBody>
      </p:sp>
    </p:spTree>
    <p:extLst>
      <p:ext uri="{BB962C8B-B14F-4D97-AF65-F5344CB8AC3E}">
        <p14:creationId xmlns:p14="http://schemas.microsoft.com/office/powerpoint/2010/main" val="2874243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24150"/>
            <a:ext cx="8602133" cy="48387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10058400" y="3238500"/>
            <a:ext cx="7696200" cy="3539430"/>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File → Options → Add-ins</a:t>
            </a:r>
          </a:p>
          <a:p>
            <a:pPr marL="285750" indent="-285750">
              <a:buFont typeface="Arial" panose="020B0604020202020204" pitchFamily="34" charset="0"/>
              <a:buChar char="•"/>
            </a:pPr>
            <a:r>
              <a:rPr lang="en-US" sz="3200" dirty="0">
                <a:latin typeface="Gidole" panose="020B0604020202020204" charset="0"/>
              </a:rPr>
              <a:t>Click Go toward the bottom of the menu</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584230"/>
            <a:ext cx="8538569" cy="4800601"/>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0058400" y="3238500"/>
            <a:ext cx="7696200" cy="3046988"/>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Data </a:t>
            </a:r>
            <a:r>
              <a:rPr lang="en-US" sz="3200">
                <a:latin typeface="Gidole" panose="020B0604020202020204" charset="0"/>
              </a:rPr>
              <a:t>→ Analysis </a:t>
            </a:r>
            <a:r>
              <a:rPr lang="en-US" sz="3200" dirty="0">
                <a:latin typeface="Gidole" panose="020B0604020202020204" charset="0"/>
              </a:rPr>
              <a:t>Tools </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1776484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99366" y="3791893"/>
            <a:ext cx="17907000" cy="3540932"/>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1615827"/>
          </a:xfrm>
          <a:prstGeom prst="rect">
            <a:avLst/>
          </a:prstGeom>
          <a:noFill/>
        </p:spPr>
        <p:txBody>
          <a:bodyPr wrap="square" rtlCol="0">
            <a:spAutoFit/>
          </a:bodyPr>
          <a:lstStyle/>
          <a:p>
            <a:r>
              <a:rPr lang="en-US" sz="9900" b="1" dirty="0">
                <a:solidFill>
                  <a:schemeClr val="bg1"/>
                </a:solidFill>
                <a:latin typeface="Pragmatica" pitchFamily="2" charset="0"/>
              </a:rPr>
              <a:t>Python for Excel</a:t>
            </a:r>
          </a:p>
        </p:txBody>
      </p:sp>
    </p:spTree>
    <p:extLst>
      <p:ext uri="{BB962C8B-B14F-4D97-AF65-F5344CB8AC3E}">
        <p14:creationId xmlns:p14="http://schemas.microsoft.com/office/powerpoint/2010/main" val="1053237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4699906" cy="1477328"/>
          </a:xfrm>
          <a:prstGeom prst="rect">
            <a:avLst/>
          </a:prstGeom>
          <a:noFill/>
        </p:spPr>
        <p:txBody>
          <a:bodyPr wrap="square" rtlCol="0">
            <a:spAutoFit/>
          </a:bodyPr>
          <a:lstStyle/>
          <a:p>
            <a:r>
              <a:rPr lang="en-US" sz="9000" dirty="0">
                <a:latin typeface="Aliens &amp; cows" panose="00000500000000000000" pitchFamily="2" charset="0"/>
              </a:rPr>
              <a:t>It’s coming, probably…</a:t>
            </a:r>
          </a:p>
        </p:txBody>
      </p:sp>
      <p:pic>
        <p:nvPicPr>
          <p:cNvPr id="4" name="Picture 3" descr="Text&#10;&#10;Description automatically generated">
            <a:extLst>
              <a:ext uri="{FF2B5EF4-FFF2-40B4-BE49-F238E27FC236}">
                <a16:creationId xmlns:a16="http://schemas.microsoft.com/office/drawing/2014/main" id="{1B29394A-9398-4158-A6C2-BA9DE6808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31" y="5711192"/>
            <a:ext cx="5289867" cy="4056699"/>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1101869-27F1-44E0-BBCE-2A09DDBC3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328" y="2016697"/>
            <a:ext cx="14659103" cy="3694496"/>
          </a:xfrm>
          <a:prstGeom prst="rect">
            <a:avLst/>
          </a:prstGeom>
        </p:spPr>
      </p:pic>
    </p:spTree>
    <p:extLst>
      <p:ext uri="{BB962C8B-B14F-4D97-AF65-F5344CB8AC3E}">
        <p14:creationId xmlns:p14="http://schemas.microsoft.com/office/powerpoint/2010/main" val="3170374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4699906" cy="1477328"/>
          </a:xfrm>
          <a:prstGeom prst="rect">
            <a:avLst/>
          </a:prstGeom>
          <a:noFill/>
        </p:spPr>
        <p:txBody>
          <a:bodyPr wrap="square" rtlCol="0">
            <a:spAutoFit/>
          </a:bodyPr>
          <a:lstStyle/>
          <a:p>
            <a:r>
              <a:rPr lang="en-US" sz="9000" dirty="0">
                <a:latin typeface="Aliens &amp; cows" panose="00000500000000000000" pitchFamily="2" charset="0"/>
              </a:rPr>
              <a:t>Why Python in Excel?</a:t>
            </a:r>
          </a:p>
        </p:txBody>
      </p:sp>
      <p:sp>
        <p:nvSpPr>
          <p:cNvPr id="3" name="TextBox 2"/>
          <p:cNvSpPr txBox="1"/>
          <p:nvPr/>
        </p:nvSpPr>
        <p:spPr>
          <a:xfrm>
            <a:off x="694481" y="2048720"/>
            <a:ext cx="14393120" cy="3323987"/>
          </a:xfrm>
          <a:prstGeom prst="rect">
            <a:avLst/>
          </a:prstGeom>
          <a:noFill/>
        </p:spPr>
        <p:txBody>
          <a:bodyPr wrap="square" rtlCol="0">
            <a:spAutoFit/>
          </a:bodyPr>
          <a:lstStyle/>
          <a:p>
            <a:pPr marL="428625" indent="-428625">
              <a:buFont typeface="Arial" panose="020B0604020202020204" pitchFamily="34" charset="0"/>
              <a:buChar char="•"/>
            </a:pPr>
            <a:r>
              <a:rPr lang="en-US" sz="4200" dirty="0">
                <a:solidFill>
                  <a:srgbClr val="707070"/>
                </a:solidFill>
                <a:latin typeface="Pragmatica" panose="020B0403040502020204" pitchFamily="34" charset="0"/>
              </a:rPr>
              <a:t>Versatility</a:t>
            </a:r>
          </a:p>
          <a:p>
            <a:pPr marL="428625" indent="-428625">
              <a:buFont typeface="Arial" panose="020B0604020202020204" pitchFamily="34" charset="0"/>
              <a:buChar char="•"/>
            </a:pPr>
            <a:r>
              <a:rPr lang="en-US" sz="4200" dirty="0">
                <a:solidFill>
                  <a:srgbClr val="707070"/>
                </a:solidFill>
                <a:latin typeface="Pragmatica" panose="020B0403040502020204" pitchFamily="34" charset="0"/>
              </a:rPr>
              <a:t>Package management</a:t>
            </a:r>
          </a:p>
          <a:p>
            <a:pPr marL="428625" indent="-428625">
              <a:buFont typeface="Arial" panose="020B0604020202020204" pitchFamily="34" charset="0"/>
              <a:buChar char="•"/>
            </a:pPr>
            <a:r>
              <a:rPr lang="en-US" sz="4200" dirty="0">
                <a:solidFill>
                  <a:srgbClr val="707070"/>
                </a:solidFill>
                <a:latin typeface="Pragmatica" panose="020B0403040502020204" pitchFamily="34" charset="0"/>
              </a:rPr>
              <a:t>Engineering</a:t>
            </a:r>
          </a:p>
          <a:p>
            <a:pPr marL="428625" indent="-428625">
              <a:buFont typeface="Arial" panose="020B0604020202020204" pitchFamily="34" charset="0"/>
              <a:buChar char="•"/>
            </a:pPr>
            <a:endParaRPr lang="en-US" sz="4200" dirty="0">
              <a:solidFill>
                <a:srgbClr val="707070"/>
              </a:solidFill>
              <a:latin typeface="Pragmatica" panose="020B0403040502020204" pitchFamily="34" charset="0"/>
            </a:endParaRPr>
          </a:p>
          <a:p>
            <a:endParaRPr lang="en-US" sz="4200" dirty="0">
              <a:solidFill>
                <a:srgbClr val="707070"/>
              </a:solidFill>
              <a:latin typeface="Pragmatica" panose="020B0403040502020204" pitchFamily="34" charset="0"/>
            </a:endParaRPr>
          </a:p>
        </p:txBody>
      </p:sp>
      <p:pic>
        <p:nvPicPr>
          <p:cNvPr id="4" name="Graphic 3" descr="Glue with solid fill">
            <a:extLst>
              <a:ext uri="{FF2B5EF4-FFF2-40B4-BE49-F238E27FC236}">
                <a16:creationId xmlns:a16="http://schemas.microsoft.com/office/drawing/2014/main" id="{101D23E9-9806-4243-A5F4-0B7F8D3895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6242" y="2655025"/>
            <a:ext cx="6516467" cy="6516467"/>
          </a:xfrm>
          <a:prstGeom prst="rect">
            <a:avLst/>
          </a:prstGeom>
        </p:spPr>
      </p:pic>
    </p:spTree>
    <p:extLst>
      <p:ext uri="{BB962C8B-B14F-4D97-AF65-F5344CB8AC3E}">
        <p14:creationId xmlns:p14="http://schemas.microsoft.com/office/powerpoint/2010/main" val="3953378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5909310"/>
          </a:xfrm>
          <a:prstGeom prst="rect">
            <a:avLst/>
          </a:prstGeom>
          <a:noFill/>
        </p:spPr>
        <p:txBody>
          <a:bodyPr wrap="square" rtlCol="0">
            <a:spAutoFit/>
          </a:bodyPr>
          <a:lstStyle/>
          <a:p>
            <a:r>
              <a:rPr lang="en-US" sz="4200" b="1" dirty="0">
                <a:solidFill>
                  <a:srgbClr val="CF3338"/>
                </a:solidFill>
                <a:latin typeface="Pragmatica" pitchFamily="2" charset="0"/>
              </a:rPr>
              <a:t>Python-Powered Excel with </a:t>
            </a:r>
            <a:r>
              <a:rPr lang="en-US" sz="4200" b="1" dirty="0">
                <a:solidFill>
                  <a:srgbClr val="CF3338"/>
                </a:solidFill>
                <a:latin typeface="Consolas" panose="020B0609020204030204" pitchFamily="49" charset="0"/>
              </a:rPr>
              <a:t>pandas</a:t>
            </a:r>
          </a:p>
          <a:p>
            <a:endParaRPr lang="en-US" sz="4200" b="1" dirty="0">
              <a:solidFill>
                <a:srgbClr val="CF3338"/>
              </a:solidFill>
              <a:latin typeface="Pragmatica" pitchFamily="2" charset="0"/>
            </a:endParaRPr>
          </a:p>
          <a:p>
            <a:pPr marL="685800" indent="-685800">
              <a:buFont typeface="Arial" panose="020B0604020202020204" pitchFamily="34" charset="0"/>
              <a:buChar char="•"/>
            </a:pPr>
            <a:r>
              <a:rPr lang="en-US" sz="4200" b="1" dirty="0">
                <a:solidFill>
                  <a:srgbClr val="CF3338"/>
                </a:solidFill>
                <a:latin typeface="Pragmatica" pitchFamily="2" charset="0"/>
              </a:rPr>
              <a:t>Good for getting data in and out, analyzing data</a:t>
            </a:r>
          </a:p>
          <a:p>
            <a:pPr marL="685800" indent="-685800">
              <a:buFont typeface="Arial" panose="020B0604020202020204" pitchFamily="34" charset="0"/>
              <a:buChar char="•"/>
            </a:pPr>
            <a:r>
              <a:rPr lang="en-US" sz="4200" b="1" dirty="0">
                <a:solidFill>
                  <a:srgbClr val="CF3338"/>
                </a:solidFill>
                <a:latin typeface="Pragmatica" pitchFamily="2" charset="0"/>
              </a:rPr>
              <a:t>But what is missing? </a:t>
            </a:r>
          </a:p>
          <a:p>
            <a:pPr marL="685800" indent="-685800">
              <a:buFont typeface="Arial" panose="020B0604020202020204" pitchFamily="34" charset="0"/>
              <a:buChar char="•"/>
            </a:pPr>
            <a:endParaRPr lang="en-US" sz="4200" b="1" dirty="0">
              <a:solidFill>
                <a:srgbClr val="CF3338"/>
              </a:solidFill>
              <a:latin typeface="Pragmatica" pitchFamily="2" charset="0"/>
            </a:endParaRP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a:solidFill>
                  <a:srgbClr val="CF3338"/>
                </a:solidFill>
                <a:latin typeface="Consolas" panose="020B0609020204030204" pitchFamily="49" charset="0"/>
              </a:rPr>
              <a:t>pandas-</a:t>
            </a:r>
            <a:r>
              <a:rPr lang="en-US" sz="4200" b="1" dirty="0" err="1">
                <a:solidFill>
                  <a:srgbClr val="CF3338"/>
                </a:solidFill>
                <a:latin typeface="Consolas" panose="020B0609020204030204" pitchFamily="49" charset="0"/>
              </a:rPr>
              <a:t>excel.ipynb</a:t>
            </a:r>
            <a:endParaRPr lang="en-US" sz="4200" b="1" dirty="0">
              <a:solidFill>
                <a:srgbClr val="CF3338"/>
              </a:solidFill>
              <a:latin typeface="Consolas" panose="020B0609020204030204" pitchFamily="49" charset="0"/>
            </a:endParaRPr>
          </a:p>
          <a:p>
            <a:endParaRPr lang="en-US" sz="4200" b="1" i="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199903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ython &lt;&gt; Excel workflow ">
            <a:extLst>
              <a:ext uri="{FF2B5EF4-FFF2-40B4-BE49-F238E27FC236}">
                <a16:creationId xmlns:a16="http://schemas.microsoft.com/office/drawing/2014/main" id="{DA48DAAD-C012-4E08-9D40-6E8FE6FF36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666"/>
          <a:stretch/>
        </p:blipFill>
        <p:spPr bwMode="auto">
          <a:xfrm>
            <a:off x="-35091" y="436257"/>
            <a:ext cx="18323093" cy="965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104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6555641"/>
          </a:xfrm>
          <a:prstGeom prst="rect">
            <a:avLst/>
          </a:prstGeom>
          <a:noFill/>
        </p:spPr>
        <p:txBody>
          <a:bodyPr wrap="square" rtlCol="0">
            <a:spAutoFit/>
          </a:bodyPr>
          <a:lstStyle/>
          <a:p>
            <a:r>
              <a:rPr lang="en-US" sz="4200" b="1" dirty="0">
                <a:solidFill>
                  <a:srgbClr val="CF3338"/>
                </a:solidFill>
                <a:latin typeface="Pragmatica" pitchFamily="2" charset="0"/>
              </a:rPr>
              <a:t>Python-Powered Excel with </a:t>
            </a:r>
            <a:r>
              <a:rPr lang="en-US" sz="4200" b="1" dirty="0" err="1">
                <a:solidFill>
                  <a:srgbClr val="CF3338"/>
                </a:solidFill>
                <a:latin typeface="Consolas" panose="020B0609020204030204" pitchFamily="49" charset="0"/>
              </a:rPr>
              <a:t>xlxswriter</a:t>
            </a:r>
            <a:endParaRPr lang="en-US" sz="4200" b="1" dirty="0">
              <a:solidFill>
                <a:srgbClr val="CF3338"/>
              </a:solidFill>
              <a:latin typeface="Consolas" panose="020B0609020204030204" pitchFamily="49" charset="0"/>
            </a:endParaRPr>
          </a:p>
          <a:p>
            <a:endParaRPr lang="en-US" sz="4200" b="1" dirty="0">
              <a:solidFill>
                <a:srgbClr val="CF3338"/>
              </a:solidFill>
              <a:latin typeface="Pragmatica" pitchFamily="2" charset="0"/>
            </a:endParaRPr>
          </a:p>
          <a:p>
            <a:pPr marL="685800" indent="-685800">
              <a:buFont typeface="Arial" panose="020B0604020202020204" pitchFamily="34" charset="0"/>
              <a:buChar char="•"/>
            </a:pPr>
            <a:r>
              <a:rPr lang="en-US" sz="4200" b="1" dirty="0">
                <a:solidFill>
                  <a:srgbClr val="CF3338"/>
                </a:solidFill>
                <a:latin typeface="Pragmatica" pitchFamily="2" charset="0"/>
              </a:rPr>
              <a:t>Full-on automation</a:t>
            </a:r>
          </a:p>
          <a:p>
            <a:pPr marL="685800" indent="-685800">
              <a:buFont typeface="Arial" panose="020B0604020202020204" pitchFamily="34" charset="0"/>
              <a:buChar char="•"/>
            </a:pPr>
            <a:r>
              <a:rPr lang="en-US" sz="4200" b="1" dirty="0">
                <a:solidFill>
                  <a:srgbClr val="CF3338"/>
                </a:solidFill>
                <a:latin typeface="Pragmatica" pitchFamily="2" charset="0"/>
              </a:rPr>
              <a:t>But what is missing? (It’s in the name) </a:t>
            </a:r>
          </a:p>
          <a:p>
            <a:pPr marL="685800" indent="-685800">
              <a:buFont typeface="Arial" panose="020B0604020202020204" pitchFamily="34" charset="0"/>
              <a:buChar char="•"/>
            </a:pPr>
            <a:endParaRPr lang="en-US" sz="4200" b="1" dirty="0">
              <a:solidFill>
                <a:srgbClr val="CF3338"/>
              </a:solidFill>
              <a:latin typeface="Pragmatica" pitchFamily="2" charset="0"/>
            </a:endParaRP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err="1">
                <a:solidFill>
                  <a:srgbClr val="CF3338"/>
                </a:solidFill>
                <a:latin typeface="Consolas" panose="020B0609020204030204" pitchFamily="49" charset="0"/>
              </a:rPr>
              <a:t>xlsxwriter-excel.ipynb</a:t>
            </a:r>
            <a:endParaRPr lang="en-US" sz="4200" b="1" dirty="0">
              <a:solidFill>
                <a:srgbClr val="CF3338"/>
              </a:solidFill>
              <a:latin typeface="Consolas" panose="020B0609020204030204" pitchFamily="49" charset="0"/>
            </a:endParaRPr>
          </a:p>
          <a:p>
            <a:endParaRPr lang="en-US" sz="4200" b="1" i="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555041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387BB147-2B81-4F1C-BAFC-0753CEE91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29" y="0"/>
            <a:ext cx="16755143" cy="10287000"/>
          </a:xfrm>
          <a:prstGeom prst="rect">
            <a:avLst/>
          </a:prstGeom>
        </p:spPr>
      </p:pic>
    </p:spTree>
    <p:extLst>
      <p:ext uri="{BB962C8B-B14F-4D97-AF65-F5344CB8AC3E}">
        <p14:creationId xmlns:p14="http://schemas.microsoft.com/office/powerpoint/2010/main" val="1501676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5095497"/>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a:p>
            <a:pPr>
              <a:lnSpc>
                <a:spcPts val="10080"/>
              </a:lnSpc>
              <a:spcBef>
                <a:spcPct val="0"/>
              </a:spcBef>
            </a:pPr>
            <a:endParaRPr lang="en-US" sz="7200" dirty="0">
              <a:solidFill>
                <a:srgbClr val="000000"/>
              </a:solidFill>
              <a:latin typeface="Open Sans Extra Bold"/>
            </a:endParaRPr>
          </a:p>
          <a:p>
            <a:pPr>
              <a:lnSpc>
                <a:spcPts val="10080"/>
              </a:lnSpc>
              <a:spcBef>
                <a:spcPct val="0"/>
              </a:spcBef>
            </a:pPr>
            <a:r>
              <a:rPr lang="en-US" sz="7200" dirty="0">
                <a:solidFill>
                  <a:srgbClr val="000000"/>
                </a:solidFill>
                <a:latin typeface="Open Sans Extra Bold"/>
              </a:rPr>
              <a:t>SEE YOU FOR DAY 2!</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17897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1615827"/>
          </a:xfrm>
          <a:prstGeom prst="rect">
            <a:avLst/>
          </a:prstGeom>
          <a:noFill/>
        </p:spPr>
        <p:txBody>
          <a:bodyPr wrap="square" rtlCol="0">
            <a:spAutoFit/>
          </a:bodyPr>
          <a:lstStyle/>
          <a:p>
            <a:r>
              <a:rPr lang="en-US" sz="9900" b="1" dirty="0">
                <a:solidFill>
                  <a:schemeClr val="bg1"/>
                </a:solidFill>
                <a:latin typeface="Pragmatica" pitchFamily="2" charset="0"/>
              </a:rPr>
              <a:t>Day 2… tentatively, at least</a:t>
            </a:r>
            <a:endParaRPr lang="en-US" sz="99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4159933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DAY 1 OBJECTIVES</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1" y="3337024"/>
            <a:ext cx="11050828" cy="4062651"/>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4400" spc="30" dirty="0">
                <a:solidFill>
                  <a:srgbClr val="000000"/>
                </a:solidFill>
                <a:latin typeface="Gidole"/>
              </a:rPr>
              <a:t>Power Query data profiling</a:t>
            </a:r>
          </a:p>
          <a:p>
            <a:pPr marL="857250" indent="-857250">
              <a:buFont typeface="Arial" panose="020B0604020202020204" pitchFamily="34" charset="0"/>
              <a:buChar char="•"/>
            </a:pPr>
            <a:r>
              <a:rPr lang="en-US" sz="4400" spc="30" dirty="0">
                <a:solidFill>
                  <a:srgbClr val="000000"/>
                </a:solidFill>
                <a:latin typeface="Gidole"/>
              </a:rPr>
              <a:t>PivotChart visualizing</a:t>
            </a:r>
          </a:p>
          <a:p>
            <a:pPr marL="857250" indent="-857250">
              <a:buFont typeface="Arial" panose="020B0604020202020204" pitchFamily="34" charset="0"/>
              <a:buChar char="•"/>
            </a:pPr>
            <a:r>
              <a:rPr lang="en-US" sz="4400" spc="30" dirty="0">
                <a:solidFill>
                  <a:srgbClr val="000000"/>
                </a:solidFill>
                <a:latin typeface="Gidole"/>
              </a:rPr>
              <a:t>Dynamic arrays for ad-hoc analysis</a:t>
            </a:r>
          </a:p>
          <a:p>
            <a:pPr marL="857250" indent="-857250">
              <a:buFont typeface="Arial" panose="020B0604020202020204" pitchFamily="34" charset="0"/>
              <a:buChar char="•"/>
            </a:pPr>
            <a:r>
              <a:rPr lang="en-US" sz="4400" spc="30" dirty="0">
                <a:solidFill>
                  <a:srgbClr val="000000"/>
                </a:solidFill>
                <a:latin typeface="Gidole"/>
              </a:rPr>
              <a:t>Foundations of exploratory data analysis</a:t>
            </a:r>
          </a:p>
          <a:p>
            <a:pPr marL="857250" indent="-857250">
              <a:buFont typeface="Arial" panose="020B0604020202020204" pitchFamily="34" charset="0"/>
              <a:buChar char="•"/>
            </a:pPr>
            <a:r>
              <a:rPr lang="en-US" sz="4400" spc="30" dirty="0">
                <a:solidFill>
                  <a:srgbClr val="000000"/>
                </a:solidFill>
                <a:latin typeface="Gidole"/>
              </a:rPr>
              <a:t>Automating Excel analysis &amp; reporting with Python</a:t>
            </a:r>
          </a:p>
        </p:txBody>
      </p:sp>
    </p:spTree>
    <p:extLst>
      <p:ext uri="{BB962C8B-B14F-4D97-AF65-F5344CB8AC3E}">
        <p14:creationId xmlns:p14="http://schemas.microsoft.com/office/powerpoint/2010/main" val="1414752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Pragmatica" pitchFamily="2" charset="0"/>
              </a:rPr>
              <a:t>Python functions for Excel with </a:t>
            </a:r>
            <a:r>
              <a:rPr lang="en-US" sz="9900" b="1" dirty="0" err="1">
                <a:solidFill>
                  <a:schemeClr val="bg1"/>
                </a:solidFill>
                <a:latin typeface="Consolas" panose="020B0609020204030204" pitchFamily="49" charset="0"/>
              </a:rPr>
              <a:t>xlwings</a:t>
            </a:r>
            <a:endParaRPr lang="en-US" sz="99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73160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7171045" cy="1338828"/>
          </a:xfrm>
          <a:prstGeom prst="rect">
            <a:avLst/>
          </a:prstGeom>
          <a:noFill/>
        </p:spPr>
        <p:txBody>
          <a:bodyPr wrap="square" rtlCol="0">
            <a:spAutoFit/>
          </a:bodyPr>
          <a:lstStyle/>
          <a:p>
            <a:r>
              <a:rPr lang="en-US" sz="8100" dirty="0" err="1">
                <a:latin typeface="Aliens &amp; cows" panose="00000500000000000000" pitchFamily="2" charset="0"/>
              </a:rPr>
              <a:t>Xl</a:t>
            </a:r>
            <a:r>
              <a:rPr lang="en-US" sz="81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9425266" y="3674319"/>
            <a:ext cx="8266640" cy="2677656"/>
          </a:xfrm>
          <a:prstGeom prst="rect">
            <a:avLst/>
          </a:prstGeom>
          <a:noFill/>
        </p:spPr>
        <p:txBody>
          <a:bodyPr wrap="square" rtlCol="0">
            <a:spAutoFit/>
          </a:bodyPr>
          <a:lstStyle/>
          <a:p>
            <a:pPr marL="428625" indent="-428625">
              <a:buFont typeface="Arial" panose="020B0604020202020204" pitchFamily="34" charset="0"/>
              <a:buChar char="•"/>
            </a:pPr>
            <a:r>
              <a:rPr lang="en-US" sz="4200" dirty="0">
                <a:latin typeface="Gidole" panose="020B0604020202020204" charset="0"/>
              </a:rPr>
              <a:t>Automate Excel reports</a:t>
            </a:r>
          </a:p>
          <a:p>
            <a:pPr marL="428625" indent="-428625">
              <a:buFont typeface="Arial" panose="020B0604020202020204" pitchFamily="34" charset="0"/>
              <a:buChar char="•"/>
            </a:pPr>
            <a:r>
              <a:rPr lang="en-US" sz="4200" dirty="0">
                <a:latin typeface="Gidole" panose="020B0604020202020204" charset="0"/>
              </a:rPr>
              <a:t>Call Python from Excel</a:t>
            </a:r>
          </a:p>
          <a:p>
            <a:pPr marL="428625" indent="-428625">
              <a:buFont typeface="Arial" panose="020B0604020202020204" pitchFamily="34" charset="0"/>
              <a:buChar char="•"/>
            </a:pPr>
            <a:r>
              <a:rPr lang="en-US" sz="4200" dirty="0">
                <a:latin typeface="Gidole" panose="020B0604020202020204" charset="0"/>
              </a:rPr>
              <a:t>Expose workbook as API</a:t>
            </a:r>
          </a:p>
          <a:p>
            <a:pPr marL="428625" indent="-428625">
              <a:buFont typeface="Arial" panose="020B0604020202020204" pitchFamily="34" charset="0"/>
              <a:buChar char="•"/>
            </a:pPr>
            <a:r>
              <a:rPr lang="en-US" sz="42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384630" y="4320133"/>
            <a:ext cx="7623513" cy="3735848"/>
          </a:xfrm>
          <a:prstGeom prst="rect">
            <a:avLst/>
          </a:prstGeom>
        </p:spPr>
      </p:pic>
    </p:spTree>
    <p:extLst>
      <p:ext uri="{BB962C8B-B14F-4D97-AF65-F5344CB8AC3E}">
        <p14:creationId xmlns:p14="http://schemas.microsoft.com/office/powerpoint/2010/main" val="3814117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7171045" cy="1338828"/>
          </a:xfrm>
          <a:prstGeom prst="rect">
            <a:avLst/>
          </a:prstGeom>
          <a:noFill/>
        </p:spPr>
        <p:txBody>
          <a:bodyPr wrap="square" rtlCol="0">
            <a:spAutoFit/>
          </a:bodyPr>
          <a:lstStyle/>
          <a:p>
            <a:r>
              <a:rPr lang="en-US" sz="81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05" y="2058500"/>
            <a:ext cx="9976565" cy="45950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1" y="8731923"/>
            <a:ext cx="14987570" cy="1338828"/>
          </a:xfrm>
          <a:prstGeom prst="rect">
            <a:avLst/>
          </a:prstGeom>
          <a:noFill/>
        </p:spPr>
        <p:txBody>
          <a:bodyPr wrap="square">
            <a:spAutoFit/>
          </a:bodyPr>
          <a:lstStyle/>
          <a:p>
            <a:r>
              <a:rPr lang="en-US" sz="2700" dirty="0">
                <a:hlinkClick r:id="rId5"/>
              </a:rPr>
              <a:t>https://www.computernetworkingnotes.com/networking-tutorials/basic-functions-of-a-computer-explained.html</a:t>
            </a:r>
            <a:endParaRPr lang="en-US" sz="2700" dirty="0"/>
          </a:p>
          <a:p>
            <a:r>
              <a:rPr lang="en-US" sz="2700" dirty="0">
                <a:hlinkClick r:id="rId6"/>
              </a:rPr>
              <a:t>https://bham-carpentries.github.io/2018-12-17-bham_python-novice-inflammation/09-func/index.html</a:t>
            </a:r>
            <a:r>
              <a:rPr lang="en-US" sz="2700"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8170253" y="4445635"/>
            <a:ext cx="8703857" cy="4052288"/>
          </a:xfrm>
          <a:prstGeom prst="rect">
            <a:avLst/>
          </a:prstGeom>
        </p:spPr>
      </p:pic>
    </p:spTree>
    <p:extLst>
      <p:ext uri="{BB962C8B-B14F-4D97-AF65-F5344CB8AC3E}">
        <p14:creationId xmlns:p14="http://schemas.microsoft.com/office/powerpoint/2010/main" val="1173132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1384995"/>
          </a:xfrm>
          <a:prstGeom prst="rect">
            <a:avLst/>
          </a:prstGeom>
          <a:noFill/>
        </p:spPr>
        <p:txBody>
          <a:bodyPr wrap="square" rtlCol="0">
            <a:spAutoFit/>
          </a:bodyPr>
          <a:lstStyle/>
          <a:p>
            <a:r>
              <a:rPr lang="en-US" sz="4200" b="1" dirty="0">
                <a:solidFill>
                  <a:srgbClr val="CF3338"/>
                </a:solidFill>
                <a:latin typeface="Pragmatica" pitchFamily="2" charset="0"/>
              </a:rPr>
              <a:t>Python functions in Excel – your new macro workbook</a:t>
            </a:r>
            <a:endParaRPr lang="en-US" sz="42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237281" y="2169826"/>
            <a:ext cx="8906720" cy="3323987"/>
          </a:xfrm>
          <a:prstGeom prst="rect">
            <a:avLst/>
          </a:prstGeom>
          <a:noFill/>
        </p:spPr>
        <p:txBody>
          <a:bodyPr wrap="square" rtlCol="0">
            <a:spAutoFit/>
          </a:bodyPr>
          <a:lstStyle/>
          <a:p>
            <a:r>
              <a:rPr lang="en-US" sz="4200" b="1" dirty="0">
                <a:solidFill>
                  <a:srgbClr val="CF3338"/>
                </a:solidFill>
              </a:rPr>
              <a:t>From a blank workbook:</a:t>
            </a:r>
          </a:p>
          <a:p>
            <a:endParaRPr lang="en-US" sz="4200" b="1" dirty="0">
              <a:solidFill>
                <a:srgbClr val="CF3338"/>
              </a:solidFill>
            </a:endParaRPr>
          </a:p>
          <a:p>
            <a:pPr marL="771525" indent="-771525">
              <a:buFont typeface="Arial" panose="020B0604020202020204" pitchFamily="34" charset="0"/>
              <a:buChar char="•"/>
            </a:pPr>
            <a:r>
              <a:rPr lang="en-US" sz="4200" b="1" dirty="0">
                <a:solidFill>
                  <a:srgbClr val="CF3338"/>
                </a:solidFill>
              </a:rPr>
              <a:t>Set up </a:t>
            </a:r>
            <a:r>
              <a:rPr lang="en-US" sz="4200" b="1" dirty="0" err="1">
                <a:solidFill>
                  <a:srgbClr val="CF3338"/>
                </a:solidFill>
              </a:rPr>
              <a:t>xlwings</a:t>
            </a:r>
            <a:r>
              <a:rPr lang="en-US" sz="4200" b="1" dirty="0">
                <a:solidFill>
                  <a:srgbClr val="CF3338"/>
                </a:solidFill>
              </a:rPr>
              <a:t> add-in</a:t>
            </a:r>
          </a:p>
          <a:p>
            <a:pPr marL="771525" indent="-771525">
              <a:buFont typeface="Arial" panose="020B0604020202020204" pitchFamily="34" charset="0"/>
              <a:buChar char="•"/>
            </a:pPr>
            <a:r>
              <a:rPr lang="en-US" sz="4200" b="1" dirty="0">
                <a:solidFill>
                  <a:srgbClr val="CF3338"/>
                </a:solidFill>
              </a:rPr>
              <a:t>Define and test Python functions in Excel</a:t>
            </a:r>
          </a:p>
        </p:txBody>
      </p:sp>
    </p:spTree>
    <p:extLst>
      <p:ext uri="{BB962C8B-B14F-4D97-AF65-F5344CB8AC3E}">
        <p14:creationId xmlns:p14="http://schemas.microsoft.com/office/powerpoint/2010/main" val="35283980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5867401" y="264557"/>
            <a:ext cx="11391900"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FOUNDATIONS OF DATA SCIENCE</a:t>
            </a:r>
          </a:p>
        </p:txBody>
      </p:sp>
    </p:spTree>
    <p:extLst>
      <p:ext uri="{BB962C8B-B14F-4D97-AF65-F5344CB8AC3E}">
        <p14:creationId xmlns:p14="http://schemas.microsoft.com/office/powerpoint/2010/main" val="566794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DAY 2 OBJECTIVES</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0" y="3337024"/>
            <a:ext cx="12594129" cy="3385542"/>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4400" spc="30" dirty="0">
                <a:solidFill>
                  <a:srgbClr val="000000"/>
                </a:solidFill>
                <a:latin typeface="Gidole"/>
              </a:rPr>
              <a:t>Automating Excel analysis &amp; reporting with Python continued</a:t>
            </a:r>
          </a:p>
          <a:p>
            <a:pPr marL="857250" indent="-857250">
              <a:buFont typeface="Arial" panose="020B0604020202020204" pitchFamily="34" charset="0"/>
              <a:buChar char="•"/>
            </a:pPr>
            <a:r>
              <a:rPr lang="en-US" sz="4400" spc="30" dirty="0">
                <a:solidFill>
                  <a:srgbClr val="000000"/>
                </a:solidFill>
                <a:latin typeface="Gidole"/>
              </a:rPr>
              <a:t>Foundations of data science in Excel</a:t>
            </a:r>
          </a:p>
          <a:p>
            <a:pPr marL="857250" indent="-857250">
              <a:buFont typeface="Arial" panose="020B0604020202020204" pitchFamily="34" charset="0"/>
              <a:buChar char="•"/>
            </a:pPr>
            <a:r>
              <a:rPr lang="en-US" sz="4400" spc="30" dirty="0">
                <a:solidFill>
                  <a:srgbClr val="000000"/>
                </a:solidFill>
                <a:latin typeface="Gidole"/>
              </a:rPr>
              <a:t>Predictive analytics &amp; the future of Excel</a:t>
            </a:r>
          </a:p>
          <a:p>
            <a:pPr marL="857250" indent="-857250">
              <a:buFont typeface="Arial" panose="020B0604020202020204" pitchFamily="34" charset="0"/>
              <a:buChar char="•"/>
            </a:pPr>
            <a:endParaRPr lang="en-US" sz="4400" spc="30" dirty="0">
              <a:solidFill>
                <a:srgbClr val="000000"/>
              </a:solidFill>
              <a:latin typeface="Gidole"/>
            </a:endParaRPr>
          </a:p>
        </p:txBody>
      </p:sp>
    </p:spTree>
    <p:extLst>
      <p:ext uri="{BB962C8B-B14F-4D97-AF65-F5344CB8AC3E}">
        <p14:creationId xmlns:p14="http://schemas.microsoft.com/office/powerpoint/2010/main" val="13304972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11033839" cy="1019510"/>
          </a:xfrm>
          <a:prstGeom prst="rect">
            <a:avLst/>
          </a:prstGeom>
        </p:spPr>
        <p:txBody>
          <a:bodyPr wrap="square" lIns="0" tIns="0" rIns="0" bIns="0" rtlCol="0" anchor="t">
            <a:spAutoFit/>
          </a:bodyPr>
          <a:lstStyle/>
          <a:p>
            <a:pPr>
              <a:lnSpc>
                <a:spcPts val="9000"/>
              </a:lnSpc>
            </a:pPr>
            <a:r>
              <a:rPr lang="en-US" sz="4000" spc="375" dirty="0">
                <a:solidFill>
                  <a:srgbClr val="000000"/>
                </a:solidFill>
                <a:latin typeface="League Spartan Bold"/>
              </a:rPr>
              <a:t>TERMS OF ENGAGEMENT</a:t>
            </a:r>
          </a:p>
        </p:txBody>
      </p:sp>
      <p:sp>
        <p:nvSpPr>
          <p:cNvPr id="9" name="TextBox 9"/>
          <p:cNvSpPr txBox="1"/>
          <p:nvPr/>
        </p:nvSpPr>
        <p:spPr>
          <a:xfrm rot="-5400000">
            <a:off x="-1278255" y="6391149"/>
            <a:ext cx="53340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819400" y="2400300"/>
            <a:ext cx="9243139" cy="4355616"/>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000" spc="30" dirty="0">
                <a:solidFill>
                  <a:srgbClr val="000000"/>
                </a:solidFill>
                <a:latin typeface="Gidole"/>
              </a:rPr>
              <a:t>Feel free to share the download link with latecomers </a:t>
            </a:r>
            <a:r>
              <a:rPr lang="en-US" sz="3000" spc="30" dirty="0">
                <a:solidFill>
                  <a:srgbClr val="000000"/>
                </a:solidFill>
                <a:latin typeface="Gidole"/>
                <a:sym typeface="Wingdings" panose="05000000000000000000" pitchFamily="2" charset="2"/>
              </a:rPr>
              <a:t> </a:t>
            </a:r>
            <a:br>
              <a:rPr lang="en-US" sz="3000" spc="30" dirty="0">
                <a:solidFill>
                  <a:srgbClr val="000000"/>
                </a:solidFill>
                <a:latin typeface="Gidole"/>
              </a:rPr>
            </a:br>
            <a:endParaRPr lang="en-US" sz="30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Participation is welcome via the chat (or please ask to be unmuted!)</a:t>
            </a:r>
          </a:p>
          <a:p>
            <a:pPr marL="457200" indent="-457200">
              <a:lnSpc>
                <a:spcPts val="3750"/>
              </a:lnSpc>
              <a:buFont typeface="Arial" panose="020B0604020202020204" pitchFamily="34" charset="0"/>
              <a:buChar char="•"/>
            </a:pPr>
            <a:endParaRPr lang="en-US" sz="30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Demos work best with 365 on Windows, I cannot guarantee other systems</a:t>
            </a:r>
          </a:p>
          <a:p>
            <a:pPr marL="457200" indent="-457200">
              <a:lnSpc>
                <a:spcPts val="3750"/>
              </a:lnSpc>
              <a:buFont typeface="Arial" panose="020B0604020202020204" pitchFamily="34" charset="0"/>
              <a:buChar char="•"/>
            </a:pPr>
            <a:endParaRPr lang="en-US" sz="30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Recording goes out later today and is up for one week</a:t>
            </a:r>
          </a:p>
        </p:txBody>
      </p:sp>
    </p:spTree>
    <p:extLst>
      <p:ext uri="{BB962C8B-B14F-4D97-AF65-F5344CB8AC3E}">
        <p14:creationId xmlns:p14="http://schemas.microsoft.com/office/powerpoint/2010/main" val="3085225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extLst>
    <p:ext uri="{6950BFC3-D8DA-4A85-94F7-54DA5524770B}">
      <p188:commentRel xmlns:p188="http://schemas.microsoft.com/office/powerpoint/2018/8/main" r:id="rId3"/>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11608095" cy="3427861"/>
          </a:xfrm>
          <a:prstGeom prst="rect">
            <a:avLst/>
          </a:prstGeom>
        </p:spPr>
        <p:txBody>
          <a:bodyPr wrap="square" lIns="0" tIns="0" rIns="0" bIns="0" rtlCol="0" anchor="t">
            <a:spAutoFit/>
          </a:bodyPr>
          <a:lstStyle/>
          <a:p>
            <a:pPr>
              <a:lnSpc>
                <a:spcPts val="9000"/>
              </a:lnSpc>
            </a:pPr>
            <a:r>
              <a:rPr lang="en-US" sz="6600" spc="375" dirty="0">
                <a:solidFill>
                  <a:srgbClr val="000000"/>
                </a:solidFill>
                <a:latin typeface="League Spartan Bold"/>
              </a:rPr>
              <a:t>PRESENTING STATISTICAL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154984"/>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Pragmatica" pitchFamily="2" charset="0"/>
              </a:rPr>
              <a:t>The future of analytics &amp; Excel</a:t>
            </a:r>
          </a:p>
        </p:txBody>
      </p:sp>
    </p:spTree>
    <p:extLst>
      <p:ext uri="{BB962C8B-B14F-4D97-AF65-F5344CB8AC3E}">
        <p14:creationId xmlns:p14="http://schemas.microsoft.com/office/powerpoint/2010/main" val="1094087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2862322"/>
          </a:xfrm>
          <a:prstGeom prst="rect">
            <a:avLst/>
          </a:prstGeom>
          <a:noFill/>
        </p:spPr>
        <p:txBody>
          <a:bodyPr wrap="square" rtlCol="0">
            <a:spAutoFit/>
          </a:bodyPr>
          <a:lstStyle/>
          <a:p>
            <a:r>
              <a:rPr lang="en-US" sz="9000" dirty="0">
                <a:latin typeface="Aliens &amp; cows" panose="00000500000000000000" pitchFamily="2" charset="0"/>
              </a:rPr>
              <a:t>Data: more than rows and columns</a:t>
            </a:r>
          </a:p>
        </p:txBody>
      </p:sp>
      <p:pic>
        <p:nvPicPr>
          <p:cNvPr id="4" name="Graphic 3" descr="Table with solid fill">
            <a:extLst>
              <a:ext uri="{FF2B5EF4-FFF2-40B4-BE49-F238E27FC236}">
                <a16:creationId xmlns:a16="http://schemas.microsoft.com/office/drawing/2014/main" id="{C7C7AA8B-B9EC-49F4-87D3-C920163C0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0860" y="3066338"/>
            <a:ext cx="5468169" cy="5468169"/>
          </a:xfrm>
          <a:prstGeom prst="rect">
            <a:avLst/>
          </a:prstGeom>
        </p:spPr>
      </p:pic>
      <p:sp>
        <p:nvSpPr>
          <p:cNvPr id="13" name="TextBox 12">
            <a:extLst>
              <a:ext uri="{FF2B5EF4-FFF2-40B4-BE49-F238E27FC236}">
                <a16:creationId xmlns:a16="http://schemas.microsoft.com/office/drawing/2014/main" id="{1C8C02A2-31BF-4D8B-ADC8-84650913CE38}"/>
              </a:ext>
            </a:extLst>
          </p:cNvPr>
          <p:cNvSpPr txBox="1"/>
          <p:nvPr/>
        </p:nvSpPr>
        <p:spPr>
          <a:xfrm>
            <a:off x="960680" y="3066338"/>
            <a:ext cx="3356075" cy="738664"/>
          </a:xfrm>
          <a:prstGeom prst="rect">
            <a:avLst/>
          </a:prstGeom>
          <a:noFill/>
        </p:spPr>
        <p:txBody>
          <a:bodyPr wrap="square" rtlCol="0">
            <a:spAutoFit/>
          </a:bodyPr>
          <a:lstStyle/>
          <a:p>
            <a:r>
              <a:rPr lang="en-US" sz="4200" dirty="0">
                <a:solidFill>
                  <a:srgbClr val="707070"/>
                </a:solidFill>
                <a:latin typeface="Pragmatica" panose="020B0403040502020204" pitchFamily="34" charset="0"/>
              </a:rPr>
              <a:t>Structured</a:t>
            </a:r>
          </a:p>
        </p:txBody>
      </p:sp>
      <p:sp>
        <p:nvSpPr>
          <p:cNvPr id="14" name="TextBox 13">
            <a:extLst>
              <a:ext uri="{FF2B5EF4-FFF2-40B4-BE49-F238E27FC236}">
                <a16:creationId xmlns:a16="http://schemas.microsoft.com/office/drawing/2014/main" id="{6141ECE5-AEAE-4EEA-AA2D-EF234364A7A8}"/>
              </a:ext>
            </a:extLst>
          </p:cNvPr>
          <p:cNvSpPr txBox="1"/>
          <p:nvPr/>
        </p:nvSpPr>
        <p:spPr>
          <a:xfrm>
            <a:off x="9006560" y="2865787"/>
            <a:ext cx="3356075" cy="738664"/>
          </a:xfrm>
          <a:prstGeom prst="rect">
            <a:avLst/>
          </a:prstGeom>
          <a:noFill/>
        </p:spPr>
        <p:txBody>
          <a:bodyPr wrap="square" rtlCol="0">
            <a:spAutoFit/>
          </a:bodyPr>
          <a:lstStyle/>
          <a:p>
            <a:r>
              <a:rPr lang="en-US" sz="4200" dirty="0">
                <a:solidFill>
                  <a:srgbClr val="707070"/>
                </a:solidFill>
                <a:latin typeface="Pragmatica" panose="020B0403040502020204" pitchFamily="34" charset="0"/>
              </a:rPr>
              <a:t>Unstructured</a:t>
            </a:r>
          </a:p>
        </p:txBody>
      </p:sp>
      <p:pic>
        <p:nvPicPr>
          <p:cNvPr id="7" name="Graphic 6" descr="Online Network with solid fill">
            <a:extLst>
              <a:ext uri="{FF2B5EF4-FFF2-40B4-BE49-F238E27FC236}">
                <a16:creationId xmlns:a16="http://schemas.microsoft.com/office/drawing/2014/main" id="{AC810908-11E5-4367-9298-51E5C1F3AC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8199" y="4457699"/>
            <a:ext cx="4880541" cy="4880541"/>
          </a:xfrm>
          <a:prstGeom prst="rect">
            <a:avLst/>
          </a:prstGeom>
        </p:spPr>
      </p:pic>
      <p:pic>
        <p:nvPicPr>
          <p:cNvPr id="15" name="Graphic 14" descr="Camera with solid fill">
            <a:extLst>
              <a:ext uri="{FF2B5EF4-FFF2-40B4-BE49-F238E27FC236}">
                <a16:creationId xmlns:a16="http://schemas.microsoft.com/office/drawing/2014/main" id="{7071CDA6-BF62-4CC8-9578-0F29D142EB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603118" y="3489926"/>
            <a:ext cx="2972348" cy="2972348"/>
          </a:xfrm>
          <a:prstGeom prst="rect">
            <a:avLst/>
          </a:prstGeom>
        </p:spPr>
      </p:pic>
      <p:pic>
        <p:nvPicPr>
          <p:cNvPr id="17" name="Graphic 16" descr="Sound Medium with solid fill">
            <a:extLst>
              <a:ext uri="{FF2B5EF4-FFF2-40B4-BE49-F238E27FC236}">
                <a16:creationId xmlns:a16="http://schemas.microsoft.com/office/drawing/2014/main" id="{19DAC244-407B-4784-8B8B-A83982E320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19695" y="6213666"/>
            <a:ext cx="3342009" cy="3342009"/>
          </a:xfrm>
          <a:prstGeom prst="rect">
            <a:avLst/>
          </a:prstGeom>
        </p:spPr>
      </p:pic>
    </p:spTree>
    <p:extLst>
      <p:ext uri="{BB962C8B-B14F-4D97-AF65-F5344CB8AC3E}">
        <p14:creationId xmlns:p14="http://schemas.microsoft.com/office/powerpoint/2010/main" val="6292169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6555641"/>
          </a:xfrm>
          <a:prstGeom prst="rect">
            <a:avLst/>
          </a:prstGeom>
          <a:noFill/>
        </p:spPr>
        <p:txBody>
          <a:bodyPr wrap="square" rtlCol="0">
            <a:spAutoFit/>
          </a:bodyPr>
          <a:lstStyle/>
          <a:p>
            <a:r>
              <a:rPr lang="en-US" sz="4200" b="1" dirty="0">
                <a:solidFill>
                  <a:srgbClr val="CF3338"/>
                </a:solidFill>
                <a:latin typeface="Pragmatica" pitchFamily="2" charset="0"/>
              </a:rPr>
              <a:t>Unstructured data: coming to Excel</a:t>
            </a: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a:solidFill>
                  <a:srgbClr val="CF3338"/>
                </a:solidFill>
                <a:latin typeface="Consolas" panose="020B0609020204030204" pitchFamily="49" charset="0"/>
              </a:rPr>
              <a:t>datasets/sentiment.xlsx</a:t>
            </a:r>
          </a:p>
          <a:p>
            <a:endParaRPr lang="en-US" sz="4200" b="1" dirty="0">
              <a:solidFill>
                <a:srgbClr val="CF3338"/>
              </a:solidFill>
              <a:latin typeface="Consolas" panose="020B0609020204030204" pitchFamily="49" charset="0"/>
            </a:endParaRPr>
          </a:p>
          <a:p>
            <a:pPr marL="685800" indent="-685800">
              <a:buFont typeface="Arial" panose="020B0604020202020204" pitchFamily="34" charset="0"/>
              <a:buChar char="•"/>
            </a:pPr>
            <a:r>
              <a:rPr lang="en-US" sz="4200" b="1" dirty="0">
                <a:solidFill>
                  <a:srgbClr val="CF3338"/>
                </a:solidFill>
                <a:latin typeface="Pragmatica" panose="020B0403040502020204"/>
              </a:rPr>
              <a:t>Analyze the sentiment of each review </a:t>
            </a:r>
          </a:p>
          <a:p>
            <a:pPr marL="685800" indent="-685800">
              <a:buFont typeface="Arial" panose="020B0604020202020204" pitchFamily="34" charset="0"/>
              <a:buChar char="•"/>
            </a:pPr>
            <a:r>
              <a:rPr lang="en-US" sz="4200" b="1" dirty="0">
                <a:solidFill>
                  <a:srgbClr val="CF3338"/>
                </a:solidFill>
                <a:latin typeface="Pragmatica" panose="020B0403040502020204"/>
              </a:rPr>
              <a:t>Is there a relationship between sentiment and polarity? </a:t>
            </a:r>
          </a:p>
          <a:p>
            <a:pPr marL="685800" indent="-685800">
              <a:buFont typeface="Arial" panose="020B0604020202020204" pitchFamily="34" charset="0"/>
              <a:buChar char="•"/>
            </a:pPr>
            <a:endParaRPr lang="en-US" sz="4200" b="1" dirty="0">
              <a:solidFill>
                <a:srgbClr val="CF3338"/>
              </a:solidFill>
              <a:latin typeface="Pragmatica" panose="020B0403040502020204"/>
            </a:endParaRPr>
          </a:p>
          <a:p>
            <a:endParaRPr lang="en-US" sz="4200" b="1" dirty="0">
              <a:solidFill>
                <a:srgbClr val="CF3338"/>
              </a:solidFill>
              <a:latin typeface="Pragmatica" panose="020B0403040502020204"/>
            </a:endParaRPr>
          </a:p>
        </p:txBody>
      </p:sp>
    </p:spTree>
    <p:extLst>
      <p:ext uri="{BB962C8B-B14F-4D97-AF65-F5344CB8AC3E}">
        <p14:creationId xmlns:p14="http://schemas.microsoft.com/office/powerpoint/2010/main" val="12376543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2012</TotalTime>
  <Words>6824</Words>
  <Application>Microsoft Office PowerPoint</Application>
  <PresentationFormat>Custom</PresentationFormat>
  <Paragraphs>697</Paragraphs>
  <Slides>102</Slides>
  <Notes>88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102</vt:i4>
      </vt:variant>
    </vt:vector>
  </HeadingPairs>
  <TitlesOfParts>
    <vt:vector size="117" baseType="lpstr">
      <vt:lpstr>Gidole Bold</vt:lpstr>
      <vt:lpstr>Normafixed Tryout</vt:lpstr>
      <vt:lpstr>Open Sans Extra Bold</vt:lpstr>
      <vt:lpstr>Gidole</vt:lpstr>
      <vt:lpstr>League Spartan</vt:lpstr>
      <vt:lpstr>Calibri</vt:lpstr>
      <vt:lpstr>Roboto Mono</vt:lpstr>
      <vt:lpstr>Aliens &amp; cows</vt:lpstr>
      <vt:lpstr>Consolas</vt:lpstr>
      <vt:lpstr>League Spartan Italics</vt:lpstr>
      <vt:lpstr>Impact</vt:lpstr>
      <vt:lpstr>League Spartan Bold</vt:lpstr>
      <vt:lpstr>Arial</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198</cp:revision>
  <dcterms:created xsi:type="dcterms:W3CDTF">2006-08-16T00:00:00Z</dcterms:created>
  <dcterms:modified xsi:type="dcterms:W3CDTF">2022-11-25T20:14:35Z</dcterms:modified>
  <dc:identifier>DADurESpNu8</dc:identifier>
</cp:coreProperties>
</file>